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2" r:id="rId3"/>
  </p:sldMasterIdLst>
  <p:notesMasterIdLst>
    <p:notesMasterId r:id="rId48"/>
  </p:notesMasterIdLst>
  <p:handoutMasterIdLst>
    <p:handoutMasterId r:id="rId49"/>
  </p:handoutMasterIdLst>
  <p:sldIdLst>
    <p:sldId id="256" r:id="rId4"/>
    <p:sldId id="418" r:id="rId5"/>
    <p:sldId id="401" r:id="rId6"/>
    <p:sldId id="513" r:id="rId7"/>
    <p:sldId id="514" r:id="rId8"/>
    <p:sldId id="545" r:id="rId9"/>
    <p:sldId id="464" r:id="rId10"/>
    <p:sldId id="521" r:id="rId11"/>
    <p:sldId id="522" r:id="rId12"/>
    <p:sldId id="505" r:id="rId13"/>
    <p:sldId id="552" r:id="rId14"/>
    <p:sldId id="554" r:id="rId15"/>
    <p:sldId id="560" r:id="rId16"/>
    <p:sldId id="558" r:id="rId17"/>
    <p:sldId id="422" r:id="rId18"/>
    <p:sldId id="541" r:id="rId19"/>
    <p:sldId id="503" r:id="rId20"/>
    <p:sldId id="507" r:id="rId21"/>
    <p:sldId id="373" r:id="rId22"/>
    <p:sldId id="499" r:id="rId23"/>
    <p:sldId id="508" r:id="rId24"/>
    <p:sldId id="540" r:id="rId25"/>
    <p:sldId id="559" r:id="rId26"/>
    <p:sldId id="555" r:id="rId27"/>
    <p:sldId id="556" r:id="rId28"/>
    <p:sldId id="548" r:id="rId29"/>
    <p:sldId id="385" r:id="rId30"/>
    <p:sldId id="374" r:id="rId31"/>
    <p:sldId id="430" r:id="rId32"/>
    <p:sldId id="375" r:id="rId33"/>
    <p:sldId id="484" r:id="rId34"/>
    <p:sldId id="511" r:id="rId35"/>
    <p:sldId id="425" r:id="rId36"/>
    <p:sldId id="377" r:id="rId37"/>
    <p:sldId id="378" r:id="rId38"/>
    <p:sldId id="512" r:id="rId39"/>
    <p:sldId id="429" r:id="rId40"/>
    <p:sldId id="478" r:id="rId41"/>
    <p:sldId id="382" r:id="rId42"/>
    <p:sldId id="533" r:id="rId43"/>
    <p:sldId id="384" r:id="rId44"/>
    <p:sldId id="547" r:id="rId45"/>
    <p:sldId id="546" r:id="rId46"/>
    <p:sldId id="529" r:id="rId47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CC00"/>
    <a:srgbClr val="FF6600"/>
    <a:srgbClr val="99FF33"/>
    <a:srgbClr val="CCFFCC"/>
    <a:srgbClr val="CCFFFF"/>
    <a:srgbClr val="FF9933"/>
    <a:srgbClr val="000000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027" autoAdjust="0"/>
    <p:restoredTop sz="87074" autoAdjust="0"/>
  </p:normalViewPr>
  <p:slideViewPr>
    <p:cSldViewPr>
      <p:cViewPr varScale="1">
        <p:scale>
          <a:sx n="99" d="100"/>
          <a:sy n="99" d="100"/>
        </p:scale>
        <p:origin x="18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101" y="53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6CD-4432-8262-DB68C03FE4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6CD-4432-8262-DB68C03FE4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6CD-4432-8262-DB68C03FE4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6CD-4432-8262-DB68C03FE4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CD-4432-8262-DB68C03FE4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CD-4432-8262-DB68C03FE46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6CD-4432-8262-DB68C03FE461}"/>
              </c:ext>
            </c:extLst>
          </c:dPt>
          <c:dLbls>
            <c:dLbl>
              <c:idx val="0"/>
              <c:layout>
                <c:manualLayout>
                  <c:x val="-7.6923076923076844E-2"/>
                  <c:y val="-0.1351249150616689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3366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sng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6CD-4432-8262-DB68C03FE461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</c:extLst>
            </c:dLbl>
            <c:dLbl>
              <c:idx val="2"/>
              <c:layout>
                <c:manualLayout>
                  <c:x val="-7.4786324786324868E-2"/>
                  <c:y val="3.65202473139645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6CD-4432-8262-DB68C03FE46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5974025974025993E-2"/>
                  <c:y val="1.1363636363636225E-2"/>
                </c:manualLayout>
              </c:layout>
              <c:tx>
                <c:rich>
                  <a:bodyPr/>
                  <a:lstStyle/>
                  <a:p>
                    <a:r>
                      <a:rPr lang="en-GB" dirty="0"/>
                      <a:t>3 piece </a:t>
                    </a:r>
                    <a:fld id="{A851F999-8C2D-4B9B-A73E-9BB5A8A21D21}" type="CATEGORYNAME">
                      <a:rPr lang="en-GB" smtClean="0"/>
                      <a:pPr/>
                      <a:t>[CATEGORY NAME]</a:t>
                    </a:fld>
                    <a:r>
                      <a:rPr lang="en-GB" baseline="0" dirty="0"/>
                      <a:t>
</a:t>
                    </a:r>
                    <a:fld id="{CC790993-BE9B-48B6-9FEB-054448462D6B}" type="PERCENTAGE">
                      <a:rPr lang="en-GB" baseline="0"/>
                      <a:pPr/>
                      <a:t>[PERCENTAGE]</a:t>
                    </a:fld>
                    <a:endParaRPr lang="en-GB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6CD-4432-8262-DB68C03FE46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3.67965367965368E-2"/>
                  <c:y val="-8.6804552781954496E-18"/>
                </c:manualLayout>
              </c:layout>
              <c:tx>
                <c:rich>
                  <a:bodyPr/>
                  <a:lstStyle/>
                  <a:p>
                    <a:fld id="{9E55C42C-E034-452F-890A-262E704626F7}" type="CATEGORYNAME">
                      <a:rPr lang="en-US" strike="sngStrike"/>
                      <a:pPr/>
                      <a:t>[CATEGORY NAME]</a:t>
                    </a:fld>
                    <a:r>
                      <a:rPr lang="en-US" strike="sngStrike" baseline="0" dirty="0"/>
                      <a:t>
</a:t>
                    </a:r>
                    <a:fld id="{22DD7484-6B75-4731-9B77-7344B8D42AB8}" type="PERCENTAGE">
                      <a:rPr lang="en-US" strike="sngStrike" baseline="0"/>
                      <a:pPr/>
                      <a:t>[PERCENTAGE]</a:t>
                    </a:fld>
                    <a:endParaRPr lang="en-US" strike="sngStrike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6CD-4432-8262-DB68C03FE46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4.7619047619047616E-2"/>
                  <c:y val="3.78787878787878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6CD-4432-8262-DB68C03FE461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FFFFFF"/>
              </a:solidFill>
              <a:ln>
                <a:solidFill>
                  <a:srgbClr val="003366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6"/>
                <c:pt idx="0">
                  <c:v>Paint &amp; woodcare</c:v>
                </c:pt>
                <c:pt idx="1">
                  <c:v>Industrial</c:v>
                </c:pt>
                <c:pt idx="2">
                  <c:v>Food &amp; others</c:v>
                </c:pt>
                <c:pt idx="3">
                  <c:v>Slip lids</c:v>
                </c:pt>
                <c:pt idx="4">
                  <c:v>Narrow aperture</c:v>
                </c:pt>
                <c:pt idx="5">
                  <c:v>2 piece cans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73451</c:v>
                </c:pt>
                <c:pt idx="1">
                  <c:v>4210</c:v>
                </c:pt>
                <c:pt idx="2">
                  <c:v>25052</c:v>
                </c:pt>
                <c:pt idx="3">
                  <c:v>84688</c:v>
                </c:pt>
                <c:pt idx="4">
                  <c:v>14323</c:v>
                </c:pt>
                <c:pt idx="5">
                  <c:v>21039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6CD-4432-8262-DB68C03FE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F33-4A51-9CEF-B5C93F6EF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F33-4A51-9CEF-B5C93F6EF6A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F33-4A51-9CEF-B5C93F6EF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F33-4A51-9CEF-B5C93F6EF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F33-4A51-9CEF-B5C93F6EF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F33-4A51-9CEF-B5C93F6EF6A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F33-4A51-9CEF-B5C93F6EF6A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D13-4EF1-A49F-1D8DC6DA7055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F33-4A51-9CEF-B5C93F6EF6A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087067525650192"/>
                  <c:y val="1.47058823529411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F33-4A51-9CEF-B5C93F6EF6A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194686190541972E-2"/>
                  <c:y val="0.205624395634756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F33-4A51-9CEF-B5C93F6EF6A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3729760787287421"/>
                  <c:y val="-2.52290897364288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F33-4A51-9CEF-B5C93F6EF6A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9F33-4A51-9CEF-B5C93F6EF6A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7878787878787876E-2"/>
                  <c:y val="1.96078431372549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9F33-4A51-9CEF-B5C93F6EF6A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3333333333333333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9F33-4A51-9CEF-B5C93F6EF6AC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FFFFFF"/>
              </a:solidFill>
              <a:ln>
                <a:solidFill>
                  <a:srgbClr val="003366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Sheet1!$A$2:$A$9</c:f>
              <c:strCache>
                <c:ptCount val="7"/>
                <c:pt idx="0">
                  <c:v>Paint &amp; woodcare</c:v>
                </c:pt>
                <c:pt idx="1">
                  <c:v>Industrial</c:v>
                </c:pt>
                <c:pt idx="2">
                  <c:v>Food &amp; others</c:v>
                </c:pt>
                <c:pt idx="3">
                  <c:v>3 piece Slip lids</c:v>
                </c:pt>
                <c:pt idx="4">
                  <c:v>Narrow aperture</c:v>
                </c:pt>
                <c:pt idx="5">
                  <c:v>Others</c:v>
                </c:pt>
                <c:pt idx="6">
                  <c:v>2 piece cans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11643</c:v>
                </c:pt>
                <c:pt idx="2">
                  <c:v>21357</c:v>
                </c:pt>
                <c:pt idx="3">
                  <c:v>58164</c:v>
                </c:pt>
                <c:pt idx="4">
                  <c:v>0</c:v>
                </c:pt>
                <c:pt idx="5">
                  <c:v>704</c:v>
                </c:pt>
                <c:pt idx="6">
                  <c:v>18503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F33-4A51-9CEF-B5C93F6EF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A9E2A8AE-7A28-40C9-8D76-5D44B0D8636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6970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76BE91BD-10A9-4446-BD2E-559C6A92534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4879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FF312D-DEF0-40C2-82B6-998CADDB3ECC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33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D68F23-83E0-4016-93DA-ECB4C308230F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573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A9A1F1-E138-4AE6-96C2-87F6786DD1B0}" type="slidenum">
              <a:rPr lang="en-GB" altLang="en-US" smtClean="0"/>
              <a:pPr>
                <a:spcBef>
                  <a:spcPct val="0"/>
                </a:spcBef>
              </a:pPr>
              <a:t>17</a:t>
            </a:fld>
            <a:endParaRPr lang="en-GB" altLang="en-US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45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FD0A41-7A1E-44AA-888D-77A3DA602818}" type="slidenum">
              <a:rPr lang="en-GB" altLang="en-US" smtClean="0"/>
              <a:pPr>
                <a:spcBef>
                  <a:spcPct val="0"/>
                </a:spcBef>
              </a:pPr>
              <a:t>19</a:t>
            </a:fld>
            <a:endParaRPr lang="en-GB" altLang="en-US" dirty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35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0E659A-5565-45CB-AA94-53F950A98816}" type="slidenum">
              <a:rPr lang="en-GB" altLang="en-US" smtClean="0"/>
              <a:pPr>
                <a:spcBef>
                  <a:spcPct val="0"/>
                </a:spcBef>
              </a:pPr>
              <a:t>20</a:t>
            </a:fld>
            <a:endParaRPr lang="en-GB" altLang="en-US" dirty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929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BE91BD-10A9-4446-BD2E-559C6A925344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58538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38028A-4056-45B2-A701-981A8CD91F84}" type="slidenum">
              <a:rPr lang="en-GB" altLang="en-US" smtClean="0"/>
              <a:pPr>
                <a:spcBef>
                  <a:spcPct val="0"/>
                </a:spcBef>
              </a:pPr>
              <a:t>27</a:t>
            </a:fld>
            <a:endParaRPr lang="en-GB" altLang="en-US" dirty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49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BC3E9D-AB94-411A-8747-EA5D93A13BF6}" type="slidenum">
              <a:rPr lang="en-GB" altLang="en-US" smtClean="0"/>
              <a:pPr>
                <a:spcBef>
                  <a:spcPct val="0"/>
                </a:spcBef>
              </a:pPr>
              <a:t>28</a:t>
            </a:fld>
            <a:endParaRPr lang="en-GB" altLang="en-US" dirty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10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AA9701-3F85-4269-8FC1-0BF2C5D309E9}" type="slidenum">
              <a:rPr lang="en-GB" altLang="en-US" smtClean="0"/>
              <a:pPr>
                <a:spcBef>
                  <a:spcPct val="0"/>
                </a:spcBef>
              </a:pPr>
              <a:t>29</a:t>
            </a:fld>
            <a:endParaRPr lang="en-GB" altLang="en-US" dirty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531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093D9E-79C3-4B4E-99E9-1F47314645CF}" type="slidenum">
              <a:rPr lang="en-GB" altLang="en-US" smtClean="0"/>
              <a:pPr>
                <a:spcBef>
                  <a:spcPct val="0"/>
                </a:spcBef>
              </a:pPr>
              <a:t>30</a:t>
            </a:fld>
            <a:endParaRPr lang="en-GB" altLang="en-US" dirty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19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21EAA5-1B07-4AA8-B1EB-7FA889DF6097}" type="slidenum">
              <a:rPr lang="en-GB" altLang="en-US" smtClean="0"/>
              <a:pPr>
                <a:spcBef>
                  <a:spcPct val="0"/>
                </a:spcBef>
              </a:pPr>
              <a:t>33</a:t>
            </a:fld>
            <a:endParaRPr lang="en-GB" altLang="en-US" dirty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908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8E60E3-F24D-4AD8-BABA-99317F6BCBA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779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39CA18-8A7F-4AA0-9484-9E41CA4B442D}" type="slidenum">
              <a:rPr lang="en-GB" altLang="en-US" smtClean="0"/>
              <a:pPr>
                <a:spcBef>
                  <a:spcPct val="0"/>
                </a:spcBef>
              </a:pPr>
              <a:t>34</a:t>
            </a:fld>
            <a:endParaRPr lang="en-GB" altLang="en-US" dirty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1504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56763A-2F9F-4C83-8512-C75FB582FB37}" type="slidenum">
              <a:rPr lang="en-GB" altLang="en-US" smtClean="0"/>
              <a:pPr>
                <a:spcBef>
                  <a:spcPct val="0"/>
                </a:spcBef>
              </a:pPr>
              <a:t>35</a:t>
            </a:fld>
            <a:endParaRPr lang="en-GB" altLang="en-US" dirty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589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3F8572-62CC-4E1D-BE7D-78378A2D54A7}" type="slidenum">
              <a:rPr lang="en-GB" altLang="en-US" smtClean="0"/>
              <a:pPr>
                <a:spcBef>
                  <a:spcPct val="0"/>
                </a:spcBef>
              </a:pPr>
              <a:t>36</a:t>
            </a:fld>
            <a:endParaRPr lang="en-GB" alt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64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EE1A5C-D048-4B6F-B8A1-A5A3DF687585}" type="slidenum">
              <a:rPr lang="en-GB" altLang="en-US" smtClean="0"/>
              <a:pPr>
                <a:spcBef>
                  <a:spcPct val="0"/>
                </a:spcBef>
              </a:pPr>
              <a:t>37</a:t>
            </a:fld>
            <a:endParaRPr lang="en-GB" altLang="en-US" dirty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1982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3F8572-62CC-4E1D-BE7D-78378A2D54A7}" type="slidenum">
              <a:rPr lang="en-GB" altLang="en-US" smtClean="0"/>
              <a:pPr>
                <a:spcBef>
                  <a:spcPct val="0"/>
                </a:spcBef>
              </a:pPr>
              <a:t>38</a:t>
            </a:fld>
            <a:endParaRPr lang="en-GB" alt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81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FFAE93-FCF3-4917-A9E3-471E0798412D}" type="slidenum">
              <a:rPr lang="en-GB" altLang="en-US" smtClean="0"/>
              <a:pPr>
                <a:spcBef>
                  <a:spcPct val="0"/>
                </a:spcBef>
              </a:pPr>
              <a:t>39</a:t>
            </a:fld>
            <a:endParaRPr lang="en-GB" altLang="en-US" dirty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060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2701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E3A7E0-46FF-4E9E-9CB9-1B0DF231A107}" type="slidenum">
              <a:rPr lang="en-GB" altLang="en-US" smtClean="0"/>
              <a:pPr>
                <a:spcBef>
                  <a:spcPct val="0"/>
                </a:spcBef>
              </a:pPr>
              <a:t>41</a:t>
            </a:fld>
            <a:endParaRPr lang="en-GB" altLang="en-US" dirty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175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616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710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82CC7F-3A98-4C93-A1BA-29C2C47F7300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711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3F8572-62CC-4E1D-BE7D-78378A2D54A7}" type="slidenum">
              <a:rPr lang="en-GB" altLang="en-US" smtClean="0"/>
              <a:pPr>
                <a:spcBef>
                  <a:spcPct val="0"/>
                </a:spcBef>
              </a:pPr>
              <a:t>44</a:t>
            </a:fld>
            <a:endParaRPr lang="en-GB" alt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9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3F8572-62CC-4E1D-BE7D-78378A2D54A7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85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754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9185BE-0A42-4137-826D-120358B035A1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502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9185BE-0A42-4137-826D-120358B035A1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81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9185BE-0A42-4137-826D-120358B035A1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59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49ABF2-7055-41C9-961C-FE6C5D8EF4CE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7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37"/>
          <p:cNvSpPr txBox="1">
            <a:spLocks noChangeArrowheads="1"/>
          </p:cNvSpPr>
          <p:nvPr userDrawn="1"/>
        </p:nvSpPr>
        <p:spPr bwMode="auto">
          <a:xfrm>
            <a:off x="0" y="6553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 dirty="0"/>
          </a:p>
        </p:txBody>
      </p:sp>
      <p:sp>
        <p:nvSpPr>
          <p:cNvPr id="4" name="Text Box 1039"/>
          <p:cNvSpPr txBox="1">
            <a:spLocks noChangeArrowheads="1"/>
          </p:cNvSpPr>
          <p:nvPr userDrawn="1"/>
        </p:nvSpPr>
        <p:spPr bwMode="auto">
          <a:xfrm>
            <a:off x="762000" y="3200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 dirty="0"/>
          </a:p>
        </p:txBody>
      </p:sp>
      <p:sp>
        <p:nvSpPr>
          <p:cNvPr id="5132" name="AutoShape 1036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altLang="en-US" noProof="0"/>
              <a:t>MPMA General Line and Closure Statistics</a:t>
            </a:r>
          </a:p>
        </p:txBody>
      </p:sp>
    </p:spTree>
    <p:extLst>
      <p:ext uri="{BB962C8B-B14F-4D97-AF65-F5344CB8AC3E}">
        <p14:creationId xmlns:p14="http://schemas.microsoft.com/office/powerpoint/2010/main" val="181316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21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027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515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6C093795-FA24-4491-AD75-69FC18AF0CE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94525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DC3A812C-E7FD-4832-AE64-3B0E0BC1CE8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3906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165E0013-E26F-4C77-9E80-1BAB034FBC4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68080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80492984-F1EE-4FFF-B081-8D96B265228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52165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3D6AB72D-73C9-4AEA-B366-9E513F3F5B2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6801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FA0532AC-5955-4DD8-948E-6B474752C3C7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37709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52BD35A8-F96E-4E01-9DCD-9B4F4A2A46A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7722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81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54AA5881-47F5-431B-9D1B-15CCA5A64EF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2105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83214DC9-42B9-430D-ADC8-25FA8825E1B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4997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CC30CE4A-EFA1-4030-9585-FE4911ACB6C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91689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2DEBB2DE-BB19-46D0-961C-83C046E4477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659469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1ABA366A-619B-4FC0-B79E-8E5BD122E51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140425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D9A02F12-567F-4EF1-B437-57B4FCE06E3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04456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9D420-35CA-4F67-8104-C2D4B6B99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7100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FA87-C53C-4705-97ED-0F35D99BC1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26129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B17F1-4D2A-4E63-89C9-0BC03034F7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91907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DB57F-85DC-45BD-9080-FB7C2F04EA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501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3378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D72CF-796C-4711-9723-86142FB1CBF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393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B376-D5D3-4254-B923-CDEC71EF44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046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5141-04F6-4127-9793-7D018C9F01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00104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16998-C1C6-4F48-AF08-566768BA5A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8489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3B2A-C70F-4822-B1B2-7B67F52BA8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5323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015D1-3928-42B6-8C74-EAE6E4B24D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69472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MPMA Statistics January to June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1C668-9C08-4165-8B93-6D9D82440C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194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77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84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19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59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36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803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r>
              <a:rPr lang="en-GB" altLang="en-US" dirty="0"/>
              <a:t>No.</a:t>
            </a:r>
            <a:fld id="{3A9DE91A-7CC6-4FA3-982C-F50B6AF89EF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 dirty="0"/>
              <a:t>MPMA Statistics July to December 2013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FC744581-A023-4E8A-ABA4-7C2E07E4F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5.emf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6.emf"/><Relationship Id="rId4" Type="http://schemas.openxmlformats.org/officeDocument/2006/relationships/oleObject" Target="../embeddings/oleObject14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7.emf"/><Relationship Id="rId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8.emf"/><Relationship Id="rId4" Type="http://schemas.openxmlformats.org/officeDocument/2006/relationships/oleObject" Target="../embeddings/oleObject1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9.emf"/><Relationship Id="rId4" Type="http://schemas.openxmlformats.org/officeDocument/2006/relationships/oleObject" Target="../embeddings/oleObject17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2819400"/>
            <a:ext cx="8686800" cy="1447800"/>
          </a:xfrm>
          <a:noFill/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GB" altLang="en-US" sz="3000" dirty="0">
                <a:solidFill>
                  <a:srgbClr val="000000"/>
                </a:solidFill>
              </a:rPr>
              <a:t>MPMA General Line Sector</a:t>
            </a:r>
            <a:br>
              <a:rPr lang="en-GB" altLang="en-US" sz="3000" dirty="0">
                <a:solidFill>
                  <a:srgbClr val="000000"/>
                </a:solidFill>
              </a:rPr>
            </a:br>
            <a:r>
              <a:rPr lang="en-GB" altLang="en-US" sz="3000" dirty="0">
                <a:solidFill>
                  <a:srgbClr val="000000"/>
                </a:solidFill>
              </a:rPr>
              <a:t> </a:t>
            </a:r>
            <a:br>
              <a:rPr lang="en-GB" altLang="en-US" sz="3000" dirty="0">
                <a:solidFill>
                  <a:srgbClr val="000000"/>
                </a:solidFill>
              </a:rPr>
            </a:br>
            <a:r>
              <a:rPr lang="en-GB" altLang="en-US" sz="3000" dirty="0">
                <a:solidFill>
                  <a:srgbClr val="000000"/>
                </a:solidFill>
              </a:rPr>
              <a:t>Sales Statistics for 2nd half 2019</a:t>
            </a:r>
            <a:br>
              <a:rPr lang="en-GB" altLang="en-US" sz="3000" dirty="0">
                <a:solidFill>
                  <a:srgbClr val="000000"/>
                </a:solidFill>
              </a:rPr>
            </a:br>
            <a:r>
              <a:rPr lang="en-GB" altLang="en-US" sz="3000" dirty="0">
                <a:solidFill>
                  <a:srgbClr val="000000"/>
                </a:solidFill>
              </a:rPr>
              <a:t/>
            </a:r>
            <a:br>
              <a:rPr lang="en-GB" altLang="en-US" sz="3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/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b="0" dirty="0">
                <a:solidFill>
                  <a:srgbClr val="000000"/>
                </a:solidFill>
              </a:rPr>
              <a:t>Holiday Inn Hotel, Hinckley Road, Coventry</a:t>
            </a:r>
            <a:br>
              <a:rPr lang="en-GB" altLang="en-US" sz="2000" b="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/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b="0" dirty="0">
                <a:solidFill>
                  <a:srgbClr val="000000"/>
                </a:solidFill>
              </a:rPr>
              <a:t>Wednesday 11 March 2020</a:t>
            </a:r>
            <a:endParaRPr lang="en-GB" altLang="en-US" sz="3200" dirty="0">
              <a:solidFill>
                <a:srgbClr val="000000"/>
              </a:solidFill>
            </a:endParaRPr>
          </a:p>
        </p:txBody>
      </p:sp>
      <p:pic>
        <p:nvPicPr>
          <p:cNvPr id="1741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8600"/>
            <a:ext cx="29337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18126084"/>
              </p:ext>
            </p:extLst>
          </p:nvPr>
        </p:nvGraphicFramePr>
        <p:xfrm>
          <a:off x="158750" y="1839913"/>
          <a:ext cx="8491538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762" name="Chart" r:id="rId4" imgW="8229600" imgH="4533926" progId="MSGraph.Chart.8">
                  <p:embed followColorScheme="full"/>
                </p:oleObj>
              </mc:Choice>
              <mc:Fallback>
                <p:oleObj name="Chart" r:id="rId4" imgW="8229600" imgH="453392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839913"/>
                        <a:ext cx="8491538" cy="467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/>
              <a:t>Moving-annual-total in millions of units</a:t>
            </a:r>
          </a:p>
        </p:txBody>
      </p:sp>
      <p:sp>
        <p:nvSpPr>
          <p:cNvPr id="27655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Total UK and Exports Sales of </a:t>
            </a:r>
            <a:r>
              <a:rPr lang="en-GB" altLang="en-US" sz="2800" u="sng" dirty="0">
                <a:solidFill>
                  <a:srgbClr val="000066"/>
                </a:solidFill>
              </a:rPr>
              <a:t>Containers</a:t>
            </a:r>
            <a:r>
              <a:rPr lang="en-GB" altLang="en-US" sz="2800" dirty="0">
                <a:solidFill>
                  <a:srgbClr val="000066"/>
                </a:solidFill>
              </a:rPr>
              <a:t/>
            </a:r>
            <a:br>
              <a:rPr lang="en-GB" altLang="en-US" sz="2800" dirty="0">
                <a:solidFill>
                  <a:srgbClr val="000066"/>
                </a:solidFill>
              </a:rPr>
            </a:br>
            <a:r>
              <a:rPr lang="en-GB" altLang="en-US" sz="2000" dirty="0">
                <a:solidFill>
                  <a:srgbClr val="000066"/>
                </a:solidFill>
              </a:rPr>
              <a:t>(excluding sales of closures &amp; other packaging products) </a:t>
            </a:r>
            <a:r>
              <a:rPr lang="en-GB" altLang="en-US" sz="2400" dirty="0"/>
              <a:t/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7561032" y="2712421"/>
            <a:ext cx="1179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9900"/>
                </a:solidFill>
              </a:rPr>
              <a:t>Total sales -4.9%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7620910" y="3357145"/>
            <a:ext cx="1059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3300"/>
                </a:solidFill>
              </a:rPr>
              <a:t>UK sales -2.0%</a:t>
            </a:r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7590537" y="4648200"/>
            <a:ext cx="1059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0066FF"/>
                </a:solidFill>
              </a:rPr>
              <a:t>Exports -15.9%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7471067" y="1333213"/>
            <a:ext cx="1265208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/>
              <a:t>% change in MAT at end of Dec 2019</a:t>
            </a:r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 flipH="1">
            <a:off x="8190428" y="2514827"/>
            <a:ext cx="0" cy="22967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31605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C0A5674-80E3-4CAA-B696-ED35BBFE8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8229600" cy="609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F02A5AA-A84B-4213-BE3D-0713A426055F}"/>
              </a:ext>
            </a:extLst>
          </p:cNvPr>
          <p:cNvSpPr txBox="1"/>
          <p:nvPr/>
        </p:nvSpPr>
        <p:spPr>
          <a:xfrm>
            <a:off x="2895600" y="4419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Please note all GDP forecasts made before recent Coronavirus outbreak</a:t>
            </a:r>
          </a:p>
        </p:txBody>
      </p:sp>
    </p:spTree>
    <p:extLst>
      <p:ext uri="{BB962C8B-B14F-4D97-AF65-F5344CB8AC3E}">
        <p14:creationId xmlns:p14="http://schemas.microsoft.com/office/powerpoint/2010/main" val="327719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79A3C0C-2F3B-439D-B6ED-139D50CD8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8229600" cy="60764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1B36508-6DEC-4AFA-98AC-CAC6E811B568}"/>
              </a:ext>
            </a:extLst>
          </p:cNvPr>
          <p:cNvSpPr txBox="1"/>
          <p:nvPr/>
        </p:nvSpPr>
        <p:spPr>
          <a:xfrm>
            <a:off x="2971800" y="1371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Please note all GDP forecasts made before recent Coronavirus outbreak</a:t>
            </a:r>
          </a:p>
        </p:txBody>
      </p:sp>
    </p:spTree>
    <p:extLst>
      <p:ext uri="{BB962C8B-B14F-4D97-AF65-F5344CB8AC3E}">
        <p14:creationId xmlns:p14="http://schemas.microsoft.com/office/powerpoint/2010/main" val="1252173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6F7AAE2-A887-435C-8825-81BD835A9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14291"/>
            <a:ext cx="7924800" cy="6096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5FF4888-92A2-4170-9B30-723B09C64C10}"/>
              </a:ext>
            </a:extLst>
          </p:cNvPr>
          <p:cNvSpPr txBox="1"/>
          <p:nvPr/>
        </p:nvSpPr>
        <p:spPr>
          <a:xfrm>
            <a:off x="3551486" y="171332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/>
              <a:t>USA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A4DD682-1149-4386-891A-BBD46947FEC6}"/>
              </a:ext>
            </a:extLst>
          </p:cNvPr>
          <p:cNvSpPr txBox="1"/>
          <p:nvPr/>
        </p:nvSpPr>
        <p:spPr>
          <a:xfrm>
            <a:off x="4174296" y="230087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/>
              <a:t>Spain</a:t>
            </a:r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xmlns="" id="{8593DCAB-F7B7-4544-B0D2-2D9147C46BD1}"/>
              </a:ext>
            </a:extLst>
          </p:cNvPr>
          <p:cNvSpPr/>
          <p:nvPr/>
        </p:nvSpPr>
        <p:spPr bwMode="auto">
          <a:xfrm rot="19560231" flipV="1">
            <a:off x="3299563" y="2062936"/>
            <a:ext cx="474722" cy="130179"/>
          </a:xfrm>
          <a:prstGeom prst="leftArrow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Arrow: Left 16">
            <a:extLst>
              <a:ext uri="{FF2B5EF4-FFF2-40B4-BE49-F238E27FC236}">
                <a16:creationId xmlns:a16="http://schemas.microsoft.com/office/drawing/2014/main" xmlns="" id="{E1D9B805-5940-4480-A0A1-F70A2CC175D1}"/>
              </a:ext>
            </a:extLst>
          </p:cNvPr>
          <p:cNvSpPr/>
          <p:nvPr/>
        </p:nvSpPr>
        <p:spPr bwMode="auto">
          <a:xfrm rot="19955702" flipV="1">
            <a:off x="3655466" y="2574649"/>
            <a:ext cx="554038" cy="127270"/>
          </a:xfrm>
          <a:prstGeom prst="leftArrow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CD77FEB-B34E-49FA-8789-8145901E910A}"/>
              </a:ext>
            </a:extLst>
          </p:cNvPr>
          <p:cNvSpPr txBox="1"/>
          <p:nvPr/>
        </p:nvSpPr>
        <p:spPr>
          <a:xfrm>
            <a:off x="2514600" y="1140925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Please note all GDP forecasts made before recent Coronavirus outbreak</a:t>
            </a:r>
          </a:p>
        </p:txBody>
      </p:sp>
    </p:spTree>
    <p:extLst>
      <p:ext uri="{BB962C8B-B14F-4D97-AF65-F5344CB8AC3E}">
        <p14:creationId xmlns:p14="http://schemas.microsoft.com/office/powerpoint/2010/main" val="4148096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FC271C8-E1AE-4263-A160-1588919954FB}"/>
              </a:ext>
            </a:extLst>
          </p:cNvPr>
          <p:cNvCxnSpPr/>
          <p:nvPr/>
        </p:nvCxnSpPr>
        <p:spPr bwMode="auto">
          <a:xfrm>
            <a:off x="4495800" y="304800"/>
            <a:ext cx="0" cy="624840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5073EEE-66F3-4B0B-B384-7A3A5E7F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6" y="530392"/>
            <a:ext cx="4260378" cy="60228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D9462CA-457C-4521-906A-8A430DA0B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1" y="530392"/>
            <a:ext cx="4267196" cy="602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0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9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67782127"/>
              </p:ext>
            </p:extLst>
          </p:nvPr>
        </p:nvGraphicFramePr>
        <p:xfrm>
          <a:off x="550863" y="1677988"/>
          <a:ext cx="8056562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66" name="Chart" r:id="rId4" imgW="8258056" imgH="4543309" progId="MSGraph.Chart.8">
                  <p:embed followColorScheme="full"/>
                </p:oleObj>
              </mc:Choice>
              <mc:Fallback>
                <p:oleObj name="Chart" r:id="rId4" imgW="8258056" imgH="4543309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677988"/>
                        <a:ext cx="8056562" cy="443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50184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Aerosol Sales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8610600" y="3657600"/>
            <a:ext cx="914400" cy="914400"/>
          </a:xfrm>
          <a:prstGeom prst="straightConnector1">
            <a:avLst/>
          </a:prstGeom>
          <a:solidFill>
            <a:srgbClr val="000066"/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181600" y="6264276"/>
            <a:ext cx="2485845" cy="24622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No MPMA data after 1</a:t>
            </a:r>
            <a:r>
              <a:rPr lang="en-GB" sz="1000" baseline="30000" dirty="0"/>
              <a:t>st</a:t>
            </a:r>
            <a:r>
              <a:rPr lang="en-GB" sz="1000" dirty="0"/>
              <a:t> half 2015.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FB62E0B-DD6F-4577-9A8A-26CAD7AAAAA6}"/>
              </a:ext>
            </a:extLst>
          </p:cNvPr>
          <p:cNvSpPr txBox="1"/>
          <p:nvPr/>
        </p:nvSpPr>
        <p:spPr>
          <a:xfrm>
            <a:off x="4208186" y="6394534"/>
            <a:ext cx="1905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Source: BAMA.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xmlns="" id="{C31520C0-2453-47B1-BF56-439D47CDE110}"/>
              </a:ext>
            </a:extLst>
          </p:cNvPr>
          <p:cNvSpPr/>
          <p:nvPr/>
        </p:nvSpPr>
        <p:spPr bwMode="auto">
          <a:xfrm rot="16200000">
            <a:off x="6324600" y="646882"/>
            <a:ext cx="609600" cy="533400"/>
          </a:xfrm>
          <a:prstGeom prst="rightArrow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86D8DEA-EFC7-4E06-84F9-D711FBF41ED1}"/>
              </a:ext>
            </a:extLst>
          </p:cNvPr>
          <p:cNvSpPr txBox="1"/>
          <p:nvPr/>
        </p:nvSpPr>
        <p:spPr>
          <a:xfrm>
            <a:off x="4572000" y="628233"/>
            <a:ext cx="152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Personal care the biggest (75%)</a:t>
            </a:r>
          </a:p>
          <a:p>
            <a:endParaRPr lang="en-GB" sz="1600" dirty="0"/>
          </a:p>
          <a:p>
            <a:r>
              <a:rPr lang="en-GB" sz="1600" dirty="0"/>
              <a:t>Air fresheners</a:t>
            </a:r>
          </a:p>
          <a:p>
            <a:r>
              <a:rPr lang="en-GB" sz="1600" dirty="0"/>
              <a:t>(12%)</a:t>
            </a:r>
          </a:p>
          <a:p>
            <a:endParaRPr lang="en-GB" sz="1600" dirty="0"/>
          </a:p>
          <a:p>
            <a:r>
              <a:rPr lang="en-GB" sz="1600" dirty="0"/>
              <a:t>Auto &amp; industrial</a:t>
            </a:r>
          </a:p>
          <a:p>
            <a:r>
              <a:rPr lang="en-GB" sz="1600" dirty="0"/>
              <a:t>(5%)</a:t>
            </a:r>
          </a:p>
          <a:p>
            <a:endParaRPr lang="en-GB" sz="1600" dirty="0"/>
          </a:p>
          <a:p>
            <a:r>
              <a:rPr lang="en-GB" sz="1600" dirty="0"/>
              <a:t>Paint</a:t>
            </a:r>
          </a:p>
          <a:p>
            <a:r>
              <a:rPr lang="en-GB" sz="1600" dirty="0"/>
              <a:t>(1%) </a:t>
            </a:r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Total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FA7D1D9-008E-406C-A567-D29D30367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7651"/>
            <a:ext cx="3458560" cy="680034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D2FC487E-E01B-43D5-B17A-E7D77550EFF0}"/>
              </a:ext>
            </a:extLst>
          </p:cNvPr>
          <p:cNvSpPr/>
          <p:nvPr/>
        </p:nvSpPr>
        <p:spPr bwMode="auto">
          <a:xfrm rot="16200000">
            <a:off x="6344652" y="2552700"/>
            <a:ext cx="609600" cy="533400"/>
          </a:xfrm>
          <a:prstGeom prst="rightArrow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4EBF1640-C928-483B-8D4C-D1B6BDAB3CBE}"/>
              </a:ext>
            </a:extLst>
          </p:cNvPr>
          <p:cNvSpPr/>
          <p:nvPr/>
        </p:nvSpPr>
        <p:spPr bwMode="auto">
          <a:xfrm rot="5400000">
            <a:off x="6344651" y="1703337"/>
            <a:ext cx="609601" cy="5334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latin typeface="Arial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47CABB8B-A611-4DC6-ABD9-2143FCF3B75D}"/>
              </a:ext>
            </a:extLst>
          </p:cNvPr>
          <p:cNvSpPr/>
          <p:nvPr/>
        </p:nvSpPr>
        <p:spPr bwMode="auto">
          <a:xfrm rot="5400000">
            <a:off x="6343043" y="3584131"/>
            <a:ext cx="609601" cy="53340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0000"/>
              </a:highlight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EE4C2E9-B407-4463-9BD6-A4BE7865EBE2}"/>
              </a:ext>
            </a:extLst>
          </p:cNvPr>
          <p:cNvSpPr txBox="1"/>
          <p:nvPr/>
        </p:nvSpPr>
        <p:spPr>
          <a:xfrm>
            <a:off x="7162800" y="7289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+0.2%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DCC8F72-1DD7-4626-91A4-A2E6A989EB4F}"/>
              </a:ext>
            </a:extLst>
          </p:cNvPr>
          <p:cNvSpPr txBox="1"/>
          <p:nvPr/>
        </p:nvSpPr>
        <p:spPr>
          <a:xfrm>
            <a:off x="7239000" y="179558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-2%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B3156C4-A344-4052-ABA6-96ADA52BC1AD}"/>
              </a:ext>
            </a:extLst>
          </p:cNvPr>
          <p:cNvSpPr txBox="1"/>
          <p:nvPr/>
        </p:nvSpPr>
        <p:spPr>
          <a:xfrm>
            <a:off x="7239000" y="265716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+13%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19E5D39-25CB-4C30-B2F0-47B1DBDA68FD}"/>
              </a:ext>
            </a:extLst>
          </p:cNvPr>
          <p:cNvSpPr txBox="1"/>
          <p:nvPr/>
        </p:nvSpPr>
        <p:spPr>
          <a:xfrm>
            <a:off x="7273491" y="366952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-21%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EFFE686A-86A0-48C1-B379-D1B7A0A17094}"/>
              </a:ext>
            </a:extLst>
          </p:cNvPr>
          <p:cNvSpPr/>
          <p:nvPr/>
        </p:nvSpPr>
        <p:spPr bwMode="auto">
          <a:xfrm rot="16200000">
            <a:off x="6343044" y="4310762"/>
            <a:ext cx="609600" cy="533400"/>
          </a:xfrm>
          <a:prstGeom prst="rightArrow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ABB6A9F-9142-4B98-B7D9-D810D7807D9D}"/>
              </a:ext>
            </a:extLst>
          </p:cNvPr>
          <p:cNvSpPr txBox="1"/>
          <p:nvPr/>
        </p:nvSpPr>
        <p:spPr>
          <a:xfrm>
            <a:off x="7315200" y="44972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+0.3%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959692-ADFC-43C8-B798-26B55A3848EA}"/>
              </a:ext>
            </a:extLst>
          </p:cNvPr>
          <p:cNvSpPr txBox="1"/>
          <p:nvPr/>
        </p:nvSpPr>
        <p:spPr>
          <a:xfrm>
            <a:off x="5257800" y="152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Fillings in 2018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77AEB0D-A0BF-4B34-803A-E62B929AE944}"/>
              </a:ext>
            </a:extLst>
          </p:cNvPr>
          <p:cNvSpPr txBox="1"/>
          <p:nvPr/>
        </p:nvSpPr>
        <p:spPr>
          <a:xfrm>
            <a:off x="6515100" y="6344780"/>
            <a:ext cx="2209800" cy="27699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2"/>
                </a:solidFill>
              </a:rPr>
              <a:t>2019 data not yet available</a:t>
            </a:r>
          </a:p>
        </p:txBody>
      </p:sp>
    </p:spTree>
    <p:extLst>
      <p:ext uri="{BB962C8B-B14F-4D97-AF65-F5344CB8AC3E}">
        <p14:creationId xmlns:p14="http://schemas.microsoft.com/office/powerpoint/2010/main" val="165314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>
                <a:solidFill>
                  <a:schemeClr val="accent2"/>
                </a:solidFill>
              </a:rPr>
              <a:t>Aerosol sales &amp; aerosol fillings</a:t>
            </a:r>
            <a:r>
              <a:rPr lang="en-GB" altLang="en-US" dirty="0"/>
              <a:t> </a:t>
            </a:r>
            <a:br>
              <a:rPr lang="en-GB" altLang="en-US" dirty="0"/>
            </a:br>
            <a:r>
              <a:rPr lang="en-GB" altLang="en-US" sz="1800" b="0" dirty="0"/>
              <a:t>Source: MPMA and BAMA</a:t>
            </a:r>
          </a:p>
        </p:txBody>
      </p:sp>
      <p:graphicFrame>
        <p:nvGraphicFramePr>
          <p:cNvPr id="52228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62787425"/>
              </p:ext>
            </p:extLst>
          </p:nvPr>
        </p:nvGraphicFramePr>
        <p:xfrm>
          <a:off x="371267" y="1426518"/>
          <a:ext cx="8305800" cy="4832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36" name="Chart" r:id="rId4" imgW="8220230" imgH="4524542" progId="MSGraph.Chart.8">
                  <p:embed followColorScheme="full"/>
                </p:oleObj>
              </mc:Choice>
              <mc:Fallback>
                <p:oleObj name="Chart" r:id="rId4" imgW="8220230" imgH="452454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67" y="1426518"/>
                        <a:ext cx="8305800" cy="4832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 flipV="1">
            <a:off x="5945684" y="3291344"/>
            <a:ext cx="11190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GB" altLang="en-US" sz="1200" b="0" dirty="0"/>
              <a:t>BAMA sales +0.3% in 2018 following a 2% increase in 2017.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0185" y="3069334"/>
            <a:ext cx="961845" cy="707886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</a:rPr>
              <a:t>MPMA figures to end of June 2015 only.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>
            <a:off x="5081107" y="2405126"/>
            <a:ext cx="605042" cy="591005"/>
          </a:xfrm>
          <a:prstGeom prst="straightConnector1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xmlns="" id="{DA86E395-B03F-48A5-A0CF-19F3C5D4FF96}"/>
              </a:ext>
            </a:extLst>
          </p:cNvPr>
          <p:cNvSpPr/>
          <p:nvPr/>
        </p:nvSpPr>
        <p:spPr bwMode="auto">
          <a:xfrm>
            <a:off x="5570964" y="3162111"/>
            <a:ext cx="1905000" cy="1524000"/>
          </a:xfrm>
          <a:prstGeom prst="ellipse">
            <a:avLst/>
          </a:prstGeom>
          <a:solidFill>
            <a:srgbClr val="000066">
              <a:alpha val="34000"/>
            </a:srgbClr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43B46C1-5F29-44D0-88BD-1D6931BF97A0}"/>
              </a:ext>
            </a:extLst>
          </p:cNvPr>
          <p:cNvSpPr txBox="1"/>
          <p:nvPr/>
        </p:nvSpPr>
        <p:spPr>
          <a:xfrm>
            <a:off x="2069725" y="6236146"/>
            <a:ext cx="4724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Remember the BAMA figures are for fillings.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E3ADAF68-DAED-4137-AD65-CCB34270995F}"/>
              </a:ext>
            </a:extLst>
          </p:cNvPr>
          <p:cNvCxnSpPr>
            <a:cxnSpLocks/>
          </p:cNvCxnSpPr>
          <p:nvPr/>
        </p:nvCxnSpPr>
        <p:spPr bwMode="auto">
          <a:xfrm flipH="1">
            <a:off x="6300772" y="2194732"/>
            <a:ext cx="541222" cy="859534"/>
          </a:xfrm>
          <a:prstGeom prst="straightConnector1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635E326-6FBD-4438-A7D9-40B3BDB74B99}"/>
              </a:ext>
            </a:extLst>
          </p:cNvPr>
          <p:cNvSpPr txBox="1"/>
          <p:nvPr/>
        </p:nvSpPr>
        <p:spPr>
          <a:xfrm>
            <a:off x="6934200" y="60198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/>
              <a:t>Tinplate -3% in 2018</a:t>
            </a:r>
          </a:p>
          <a:p>
            <a:r>
              <a:rPr lang="en-GB" sz="1200" b="0" dirty="0"/>
              <a:t>Aluminium +4% in 2018</a:t>
            </a:r>
          </a:p>
        </p:txBody>
      </p:sp>
    </p:spTree>
    <p:extLst>
      <p:ext uri="{BB962C8B-B14F-4D97-AF65-F5344CB8AC3E}">
        <p14:creationId xmlns:p14="http://schemas.microsoft.com/office/powerpoint/2010/main" val="563981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4572000" y="304799"/>
            <a:ext cx="0" cy="6095999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161489" y="6430089"/>
            <a:ext cx="883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0" dirty="0"/>
              <a:t>Source: Kantar. Year to March each year 2018.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5214280-58E6-4046-BE7A-908BFCCE6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685799"/>
            <a:ext cx="4203584" cy="533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8ACA900-DB41-4BE7-8C6D-086FE4C8A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2" y="57150"/>
            <a:ext cx="4038596" cy="62102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8BE968B-1A52-4498-A93A-82F62378112C}"/>
              </a:ext>
            </a:extLst>
          </p:cNvPr>
          <p:cNvSpPr txBox="1"/>
          <p:nvPr/>
        </p:nvSpPr>
        <p:spPr>
          <a:xfrm>
            <a:off x="3211107" y="57150"/>
            <a:ext cx="350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New data to be available soon </a:t>
            </a:r>
          </a:p>
        </p:txBody>
      </p:sp>
    </p:spTree>
    <p:extLst>
      <p:ext uri="{BB962C8B-B14F-4D97-AF65-F5344CB8AC3E}">
        <p14:creationId xmlns:p14="http://schemas.microsoft.com/office/powerpoint/2010/main" val="3789305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39042713"/>
              </p:ext>
            </p:extLst>
          </p:nvPr>
        </p:nvGraphicFramePr>
        <p:xfrm>
          <a:off x="688975" y="1677988"/>
          <a:ext cx="8072438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14" name="Chart" r:id="rId4" imgW="8286858" imgH="4543309" progId="MSGraph.Chart.8">
                  <p:embed followColorScheme="full"/>
                </p:oleObj>
              </mc:Choice>
              <mc:Fallback>
                <p:oleObj name="Chart" r:id="rId4" imgW="8286858" imgH="4543309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1677988"/>
                        <a:ext cx="8072438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64518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64519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64520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3 piece lever lid: Paint &amp; Woodcare Sales </a:t>
            </a:r>
            <a:br>
              <a:rPr lang="en-GB" altLang="en-US" sz="2800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029200" y="6249300"/>
            <a:ext cx="2940170" cy="24622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No container data after 1</a:t>
            </a:r>
            <a:r>
              <a:rPr lang="en-GB" sz="1000" baseline="30000" dirty="0"/>
              <a:t>st</a:t>
            </a:r>
            <a:r>
              <a:rPr lang="en-GB" sz="1000" dirty="0"/>
              <a:t> half 2015.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8840F7D-DDD2-48AB-A975-AF00870FA7FD}"/>
              </a:ext>
            </a:extLst>
          </p:cNvPr>
          <p:cNvSpPr txBox="1"/>
          <p:nvPr/>
        </p:nvSpPr>
        <p:spPr>
          <a:xfrm>
            <a:off x="6353476" y="4165953"/>
            <a:ext cx="1219200" cy="1015663"/>
          </a:xfrm>
          <a:prstGeom prst="rect">
            <a:avLst/>
          </a:prstGeom>
          <a:solidFill>
            <a:schemeClr val="accent5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Paint Sales:</a:t>
            </a:r>
          </a:p>
          <a:p>
            <a:r>
              <a:rPr lang="en-GB" sz="1000" dirty="0"/>
              <a:t>2016   +2%</a:t>
            </a:r>
          </a:p>
          <a:p>
            <a:r>
              <a:rPr lang="en-GB" sz="1000" dirty="0"/>
              <a:t>2017   </a:t>
            </a:r>
            <a:r>
              <a:rPr lang="en-GB" sz="1000" dirty="0">
                <a:solidFill>
                  <a:srgbClr val="FF0000"/>
                </a:solidFill>
              </a:rPr>
              <a:t>-2%</a:t>
            </a:r>
          </a:p>
          <a:p>
            <a:pPr marL="228600" indent="-228600">
              <a:buAutoNum type="arabicPlain" startAt="2018"/>
            </a:pPr>
            <a:r>
              <a:rPr lang="en-GB" sz="1000" dirty="0"/>
              <a:t>   +1%</a:t>
            </a:r>
          </a:p>
          <a:p>
            <a:r>
              <a:rPr lang="en-GB" sz="1000" dirty="0"/>
              <a:t>2019   +2%</a:t>
            </a:r>
          </a:p>
          <a:p>
            <a:pPr marL="228600" indent="-228600">
              <a:buAutoNum type="arabicPlain" startAt="2018"/>
            </a:pPr>
            <a:endParaRPr lang="en-GB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57200"/>
            <a:ext cx="8305800" cy="6858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2800" u="sng" dirty="0">
                <a:solidFill>
                  <a:srgbClr val="000000"/>
                </a:solidFill>
              </a:rPr>
              <a:t>Sample group up to 2nd half 2019</a:t>
            </a:r>
          </a:p>
        </p:txBody>
      </p:sp>
      <p:sp>
        <p:nvSpPr>
          <p:cNvPr id="19459" name="Text Box 88"/>
          <p:cNvSpPr txBox="1">
            <a:spLocks noChangeArrowheads="1"/>
          </p:cNvSpPr>
          <p:nvPr/>
        </p:nvSpPr>
        <p:spPr bwMode="auto">
          <a:xfrm>
            <a:off x="369498" y="1066800"/>
            <a:ext cx="5497902" cy="536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Afon Tinplate </a:t>
            </a:r>
            <a:r>
              <a:rPr lang="en-GB" altLang="en-US" sz="1200" b="0" dirty="0"/>
              <a:t>(now part of </a:t>
            </a:r>
            <a:r>
              <a:rPr lang="en-GB" altLang="en-US" sz="1200" b="0" dirty="0" err="1"/>
              <a:t>Tinmasters</a:t>
            </a:r>
            <a:r>
              <a:rPr lang="en-GB" altLang="en-US" sz="1200" b="0" dirty="0"/>
              <a:t>)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Ardagh Group Aerosols - </a:t>
            </a:r>
            <a:r>
              <a:rPr lang="en-GB" altLang="en-US" sz="1600" b="0" dirty="0">
                <a:solidFill>
                  <a:srgbClr val="FF0000"/>
                </a:solidFill>
              </a:rPr>
              <a:t>not currently included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Ardagh Group (Norwich) - </a:t>
            </a:r>
            <a:r>
              <a:rPr lang="en-GB" altLang="en-US" sz="1600" b="0" dirty="0">
                <a:solidFill>
                  <a:srgbClr val="FF0000"/>
                </a:solidFill>
              </a:rPr>
              <a:t>not currently included</a:t>
            </a:r>
            <a:endParaRPr lang="en-GB" altLang="en-US" sz="1600" b="0" dirty="0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ASA UK </a:t>
            </a:r>
            <a:r>
              <a:rPr lang="en-GB" altLang="en-US" sz="1200" b="0" dirty="0"/>
              <a:t>(formerly Central Tin Containers)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Crown Speciality Packaging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Cyril Luff Metal Decorators (estimated)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Emballator - </a:t>
            </a:r>
            <a:r>
              <a:rPr lang="en-GB" altLang="en-US" sz="1600" b="0" dirty="0">
                <a:solidFill>
                  <a:srgbClr val="FF0000"/>
                </a:solidFill>
              </a:rPr>
              <a:t>not currently included</a:t>
            </a:r>
            <a:endParaRPr lang="en-GB" altLang="en-US" sz="1600" b="0" dirty="0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Huber Packaging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JKP Tins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 err="1"/>
              <a:t>Massilly</a:t>
            </a:r>
            <a:r>
              <a:rPr lang="en-GB" altLang="en-US" sz="1600" b="0" dirty="0"/>
              <a:t> </a:t>
            </a:r>
            <a:r>
              <a:rPr lang="en-GB" altLang="en-US" sz="1600" b="0" dirty="0">
                <a:solidFill>
                  <a:srgbClr val="FF0000"/>
                </a:solidFill>
              </a:rPr>
              <a:t>(estimated)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Nepak (formerly Bericap UK)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RLM Packaging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Roberts Metal Packaging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 err="1"/>
              <a:t>Surecan</a:t>
            </a:r>
            <a:endParaRPr lang="en-GB" altLang="en-US" sz="1600" b="0" dirty="0"/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 err="1"/>
              <a:t>Tinmasters</a:t>
            </a:r>
            <a:r>
              <a:rPr lang="en-GB" altLang="en-US" sz="1600" b="0" dirty="0"/>
              <a:t> </a:t>
            </a:r>
            <a:r>
              <a:rPr lang="en-GB" altLang="en-US" sz="1200" b="0" dirty="0"/>
              <a:t>(formerly Caldicot Metal Decorating)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Tinware Direct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UCP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en-US" sz="1600" b="0" dirty="0"/>
              <a:t>William Say and Co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57200" y="6425828"/>
            <a:ext cx="2754702" cy="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69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chemeClr val="accent2"/>
                </a:solidFill>
              </a:rPr>
              <a:t>Can sales &amp; paint sales</a:t>
            </a:r>
            <a:r>
              <a:rPr lang="en-GB" altLang="en-US" dirty="0"/>
              <a:t> </a:t>
            </a:r>
            <a:br>
              <a:rPr lang="en-GB" altLang="en-US" dirty="0"/>
            </a:br>
            <a:r>
              <a:rPr lang="en-GB" altLang="en-US" sz="1800" b="0" dirty="0"/>
              <a:t>Source: MPMA and BCF</a:t>
            </a:r>
          </a:p>
        </p:txBody>
      </p:sp>
      <p:graphicFrame>
        <p:nvGraphicFramePr>
          <p:cNvPr id="6656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91537864"/>
              </p:ext>
            </p:extLst>
          </p:nvPr>
        </p:nvGraphicFramePr>
        <p:xfrm>
          <a:off x="304800" y="1558840"/>
          <a:ext cx="85344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29" name="Chart" r:id="rId4" imgW="8238970" imgH="4524542" progId="MSGraph.Chart.8">
                  <p:embed followColorScheme="full"/>
                </p:oleObj>
              </mc:Choice>
              <mc:Fallback>
                <p:oleObj name="Chart" r:id="rId4" imgW="8238970" imgH="452454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58840"/>
                        <a:ext cx="8534400" cy="468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27507" y="2063463"/>
            <a:ext cx="319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Paint litreage in 2019 +2%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7507" y="3532658"/>
            <a:ext cx="3565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Cans for paint &amp; woodare</a:t>
            </a:r>
            <a:r>
              <a:rPr lang="en-GB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4800" y="426027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Woodcare </a:t>
            </a:r>
            <a:r>
              <a:rPr lang="en-GB" dirty="0" err="1">
                <a:solidFill>
                  <a:srgbClr val="92D050"/>
                </a:solidFill>
              </a:rPr>
              <a:t>litreage</a:t>
            </a:r>
            <a:r>
              <a:rPr lang="en-GB" dirty="0">
                <a:solidFill>
                  <a:srgbClr val="92D050"/>
                </a:solidFill>
              </a:rPr>
              <a:t> 2019 -2%</a:t>
            </a:r>
          </a:p>
        </p:txBody>
      </p:sp>
    </p:spTree>
    <p:extLst>
      <p:ext uri="{BB962C8B-B14F-4D97-AF65-F5344CB8AC3E}">
        <p14:creationId xmlns:p14="http://schemas.microsoft.com/office/powerpoint/2010/main" val="3146630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124200" y="6520925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0" dirty="0"/>
              <a:t>Source: BCF.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6252626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2nd half 2019 -2%</a:t>
            </a:r>
          </a:p>
          <a:p>
            <a:pPr algn="ctr"/>
            <a:endParaRPr lang="en-GB" sz="1000" b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126E4CF-3EB6-4C33-94C9-18853D73367F}"/>
              </a:ext>
            </a:extLst>
          </p:cNvPr>
          <p:cNvSpPr txBox="1"/>
          <p:nvPr/>
        </p:nvSpPr>
        <p:spPr>
          <a:xfrm>
            <a:off x="5324562" y="6252626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2nd half 2019 -23%</a:t>
            </a:r>
          </a:p>
          <a:p>
            <a:pPr algn="ctr"/>
            <a:endParaRPr lang="en-GB" sz="1000" b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32983012-2544-40C4-A034-B144FF0266D5}"/>
              </a:ext>
            </a:extLst>
          </p:cNvPr>
          <p:cNvCxnSpPr>
            <a:cxnSpLocks/>
          </p:cNvCxnSpPr>
          <p:nvPr/>
        </p:nvCxnSpPr>
        <p:spPr bwMode="auto">
          <a:xfrm>
            <a:off x="4572000" y="990600"/>
            <a:ext cx="0" cy="541020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06A357D-34D5-4CF0-912F-5CEB7AF5F98A}"/>
              </a:ext>
            </a:extLst>
          </p:cNvPr>
          <p:cNvSpPr txBox="1"/>
          <p:nvPr/>
        </p:nvSpPr>
        <p:spPr>
          <a:xfrm>
            <a:off x="1524001" y="246450"/>
            <a:ext cx="5943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Paint and woodcare sales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C770A43-8134-4C1F-9768-9A8D69AA9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163" y="735907"/>
            <a:ext cx="4119563" cy="52673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B8FDF71-C871-4839-9547-2504A83B9A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6274" y="735907"/>
            <a:ext cx="4119559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38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94775D2-B1A6-41C5-A8ED-48772FD52EDA}"/>
              </a:ext>
            </a:extLst>
          </p:cNvPr>
          <p:cNvSpPr txBox="1"/>
          <p:nvPr/>
        </p:nvSpPr>
        <p:spPr>
          <a:xfrm>
            <a:off x="1524001" y="246450"/>
            <a:ext cx="5943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Paint sales: Retail &amp; Trade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DE497B89-530C-40B9-850B-FFAC16705B91}"/>
              </a:ext>
            </a:extLst>
          </p:cNvPr>
          <p:cNvCxnSpPr>
            <a:cxnSpLocks/>
          </p:cNvCxnSpPr>
          <p:nvPr/>
        </p:nvCxnSpPr>
        <p:spPr bwMode="auto">
          <a:xfrm>
            <a:off x="4572000" y="990600"/>
            <a:ext cx="0" cy="541020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857E44-A67E-488A-AE15-D71B257EABF6}"/>
              </a:ext>
            </a:extLst>
          </p:cNvPr>
          <p:cNvSpPr txBox="1"/>
          <p:nvPr/>
        </p:nvSpPr>
        <p:spPr>
          <a:xfrm>
            <a:off x="3124200" y="6520925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0" dirty="0"/>
              <a:t>Source: BCF.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063AA60-0219-454B-B870-CD6BBEEFD6D9}"/>
              </a:ext>
            </a:extLst>
          </p:cNvPr>
          <p:cNvSpPr txBox="1"/>
          <p:nvPr/>
        </p:nvSpPr>
        <p:spPr>
          <a:xfrm>
            <a:off x="1104900" y="6252626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2nd half 2019 -3%</a:t>
            </a:r>
          </a:p>
          <a:p>
            <a:pPr algn="ctr"/>
            <a:endParaRPr lang="en-GB" sz="1000" b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E6F55E6-9455-4E14-A76B-6AECCA6AFDC7}"/>
              </a:ext>
            </a:extLst>
          </p:cNvPr>
          <p:cNvSpPr txBox="1"/>
          <p:nvPr/>
        </p:nvSpPr>
        <p:spPr>
          <a:xfrm>
            <a:off x="5182999" y="622303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2nd half 2019 -1%</a:t>
            </a:r>
          </a:p>
          <a:p>
            <a:pPr algn="ctr"/>
            <a:endParaRPr lang="en-GB" sz="10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BE1AA5D-F069-4D95-BB3B-63893E4AA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05" y="735907"/>
            <a:ext cx="4303279" cy="5267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141D657-69DC-49DD-8778-CA4AECE1D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591" y="735907"/>
            <a:ext cx="404261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64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A26C8E8-C933-4799-9BE4-B2CB2FB91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81" y="609600"/>
            <a:ext cx="8760320" cy="5638800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xmlns="" id="{76BDD2A6-A619-4E1E-AEF6-708B670B5B31}"/>
              </a:ext>
            </a:extLst>
          </p:cNvPr>
          <p:cNvSpPr/>
          <p:nvPr/>
        </p:nvSpPr>
        <p:spPr bwMode="auto">
          <a:xfrm rot="2745384">
            <a:off x="7904450" y="1657472"/>
            <a:ext cx="533400" cy="381000"/>
          </a:xfrm>
          <a:prstGeom prst="rightArrow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33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81054AE-4D82-4806-9408-32EEB1323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81534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3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E403CA-B92D-4EC7-88AC-82EA80C87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76492"/>
            <a:ext cx="8382000" cy="550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69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1127F7-1FDA-4FF5-B808-98BF925D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428"/>
            <a:ext cx="8229600" cy="1143000"/>
          </a:xfrm>
        </p:spPr>
        <p:txBody>
          <a:bodyPr/>
          <a:lstStyle/>
          <a:p>
            <a:r>
              <a:rPr lang="en-GB" dirty="0"/>
              <a:t>% change on previous year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xmlns="" id="{74A3CD2A-D3CB-45BE-9642-C533809CD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411300"/>
              </p:ext>
            </p:extLst>
          </p:nvPr>
        </p:nvGraphicFramePr>
        <p:xfrm>
          <a:off x="359343" y="1087989"/>
          <a:ext cx="8565834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485">
                  <a:extLst>
                    <a:ext uri="{9D8B030D-6E8A-4147-A177-3AD203B41FA5}">
                      <a16:colId xmlns:a16="http://schemas.microsoft.com/office/drawing/2014/main" xmlns="" val="780563761"/>
                    </a:ext>
                  </a:extLst>
                </a:gridCol>
                <a:gridCol w="959684">
                  <a:extLst>
                    <a:ext uri="{9D8B030D-6E8A-4147-A177-3AD203B41FA5}">
                      <a16:colId xmlns:a16="http://schemas.microsoft.com/office/drawing/2014/main" xmlns="" val="2283070587"/>
                    </a:ext>
                  </a:extLst>
                </a:gridCol>
                <a:gridCol w="822859">
                  <a:extLst>
                    <a:ext uri="{9D8B030D-6E8A-4147-A177-3AD203B41FA5}">
                      <a16:colId xmlns:a16="http://schemas.microsoft.com/office/drawing/2014/main" xmlns="" val="958069212"/>
                    </a:ext>
                  </a:extLst>
                </a:gridCol>
                <a:gridCol w="748054">
                  <a:extLst>
                    <a:ext uri="{9D8B030D-6E8A-4147-A177-3AD203B41FA5}">
                      <a16:colId xmlns:a16="http://schemas.microsoft.com/office/drawing/2014/main" xmlns="" val="457116629"/>
                    </a:ext>
                  </a:extLst>
                </a:gridCol>
                <a:gridCol w="299222">
                  <a:extLst>
                    <a:ext uri="{9D8B030D-6E8A-4147-A177-3AD203B41FA5}">
                      <a16:colId xmlns:a16="http://schemas.microsoft.com/office/drawing/2014/main" xmlns="" val="1068975740"/>
                    </a:ext>
                  </a:extLst>
                </a:gridCol>
                <a:gridCol w="1369145">
                  <a:extLst>
                    <a:ext uri="{9D8B030D-6E8A-4147-A177-3AD203B41FA5}">
                      <a16:colId xmlns:a16="http://schemas.microsoft.com/office/drawing/2014/main" xmlns="" val="1249291244"/>
                    </a:ext>
                  </a:extLst>
                </a:gridCol>
                <a:gridCol w="1099434">
                  <a:extLst>
                    <a:ext uri="{9D8B030D-6E8A-4147-A177-3AD203B41FA5}">
                      <a16:colId xmlns:a16="http://schemas.microsoft.com/office/drawing/2014/main" xmlns="" val="3359067580"/>
                    </a:ext>
                  </a:extLst>
                </a:gridCol>
                <a:gridCol w="1319026">
                  <a:extLst>
                    <a:ext uri="{9D8B030D-6E8A-4147-A177-3AD203B41FA5}">
                      <a16:colId xmlns:a16="http://schemas.microsoft.com/office/drawing/2014/main" xmlns="" val="2302975102"/>
                    </a:ext>
                  </a:extLst>
                </a:gridCol>
                <a:gridCol w="1220925">
                  <a:extLst>
                    <a:ext uri="{9D8B030D-6E8A-4147-A177-3AD203B41FA5}">
                      <a16:colId xmlns:a16="http://schemas.microsoft.com/office/drawing/2014/main" xmlns="" val="3904182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Housing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1691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Retail Paint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Trade Paint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Total Paint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u="none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Transactions*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Starts*</a:t>
                      </a:r>
                      <a:r>
                        <a:rPr lang="en-GB" sz="1400" b="0" u="none" baseline="300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Completions*</a:t>
                      </a:r>
                      <a:r>
                        <a:rPr lang="en-GB" sz="1400" b="0" u="none" baseline="300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Construction</a:t>
                      </a:r>
                    </a:p>
                    <a:p>
                      <a:pPr algn="ctr"/>
                      <a:r>
                        <a:rPr lang="en-GB" sz="1400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 total*</a:t>
                      </a:r>
                      <a:r>
                        <a:rPr lang="en-GB" sz="1400" b="0" u="none" baseline="300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8987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724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2017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-5.8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-2.4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7.1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556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2018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-0.8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-2.3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064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2019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-6.0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-0.3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415084"/>
                  </a:ext>
                </a:extLst>
              </a:tr>
              <a:tr h="370840">
                <a:tc gridSpan="9">
                  <a:txBody>
                    <a:bodyPr/>
                    <a:lstStyle/>
                    <a:p>
                      <a:r>
                        <a:rPr lang="en-GB" u="sng" dirty="0"/>
                        <a:t>Forecasts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1473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-0.2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14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734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7438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2023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-1.0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3542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800" dirty="0"/>
                        <a:t>* Oxford Economics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*</a:t>
                      </a:r>
                      <a:r>
                        <a:rPr lang="en-GB" sz="900" baseline="30000" dirty="0"/>
                        <a:t>1</a:t>
                      </a:r>
                      <a:r>
                        <a:rPr lang="en-GB" sz="900" dirty="0"/>
                        <a:t> CPA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011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45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7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996279532"/>
              </p:ext>
            </p:extLst>
          </p:nvPr>
        </p:nvGraphicFramePr>
        <p:xfrm>
          <a:off x="684213" y="1635125"/>
          <a:ext cx="8077200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4" name="Chart" r:id="rId4" imgW="8277142" imgH="4543309" progId="MSGraph.Chart.8">
                  <p:embed followColorScheme="full"/>
                </p:oleObj>
              </mc:Choice>
              <mc:Fallback>
                <p:oleObj name="Chart" r:id="rId4" imgW="8277142" imgH="4543309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635125"/>
                        <a:ext cx="8077200" cy="443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8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72711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72712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3 piece lever lid: Food &amp; ‘others’ sales</a:t>
            </a:r>
            <a:r>
              <a:rPr lang="en-GB" altLang="en-US" sz="2400" dirty="0">
                <a:solidFill>
                  <a:srgbClr val="000066"/>
                </a:solidFill>
              </a:rPr>
              <a:t> </a:t>
            </a:r>
            <a:br>
              <a:rPr lang="en-GB" altLang="en-US" sz="2400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5715000" y="6169581"/>
            <a:ext cx="2397425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+0.2%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5838" y="6277303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/>
              <a:t>Large decrease in 2</a:t>
            </a:r>
            <a:r>
              <a:rPr lang="en-GB" sz="1100" b="0" baseline="30000" dirty="0"/>
              <a:t>nd</a:t>
            </a:r>
            <a:r>
              <a:rPr lang="en-GB" sz="1100" b="0" dirty="0"/>
              <a:t> half 2016 confirmed.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9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61436102"/>
              </p:ext>
            </p:extLst>
          </p:nvPr>
        </p:nvGraphicFramePr>
        <p:xfrm>
          <a:off x="539750" y="1727200"/>
          <a:ext cx="8077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55" name="Chart" r:id="rId4" imgW="8286858" imgH="4533926" progId="MSGraph.Chart.8">
                  <p:embed followColorScheme="full"/>
                </p:oleObj>
              </mc:Choice>
              <mc:Fallback>
                <p:oleObj name="Chart" r:id="rId4" imgW="8286858" imgH="4533926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27200"/>
                        <a:ext cx="8077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70664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3 piece lever lid: Industrial sales </a:t>
            </a:r>
            <a:br>
              <a:rPr lang="en-GB" altLang="en-US" sz="2800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70665" name="AutoShape 8"/>
          <p:cNvSpPr>
            <a:spLocks noChangeArrowheads="1"/>
          </p:cNvSpPr>
          <p:nvPr/>
        </p:nvSpPr>
        <p:spPr bwMode="auto">
          <a:xfrm>
            <a:off x="7162800" y="838200"/>
            <a:ext cx="1752600" cy="609600"/>
          </a:xfrm>
          <a:prstGeom prst="roundRect">
            <a:avLst>
              <a:gd name="adj" fmla="val 16667"/>
            </a:avLst>
          </a:prstGeom>
          <a:solidFill>
            <a:srgbClr val="FF9933">
              <a:alpha val="7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0" dirty="0"/>
              <a:t>10% of total units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0" dirty="0"/>
              <a:t> estimated</a:t>
            </a:r>
            <a:endParaRPr lang="en-US" altLang="en-US" sz="1400" b="0" dirty="0"/>
          </a:p>
        </p:txBody>
      </p:sp>
      <p:sp>
        <p:nvSpPr>
          <p:cNvPr id="70667" name="Text Box 10"/>
          <p:cNvSpPr txBox="1">
            <a:spLocks noChangeArrowheads="1"/>
          </p:cNvSpPr>
          <p:nvPr/>
        </p:nvSpPr>
        <p:spPr bwMode="auto">
          <a:xfrm>
            <a:off x="5791200" y="6186577"/>
            <a:ext cx="2095500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2019 -6%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0A582784-DC62-4967-8FA4-D4C7635D8B86}"/>
              </a:ext>
            </a:extLst>
          </p:cNvPr>
          <p:cNvCxnSpPr/>
          <p:nvPr/>
        </p:nvCxnSpPr>
        <p:spPr bwMode="auto">
          <a:xfrm flipV="1">
            <a:off x="6429812" y="1995488"/>
            <a:ext cx="0" cy="3338512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69566148"/>
              </p:ext>
            </p:extLst>
          </p:nvPr>
        </p:nvGraphicFramePr>
        <p:xfrm>
          <a:off x="687388" y="1676400"/>
          <a:ext cx="8091487" cy="442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66" name="Chart" r:id="rId4" imgW="8286858" imgH="4533926" progId="MSGraph.Chart.8">
                  <p:embed followColorScheme="full"/>
                </p:oleObj>
              </mc:Choice>
              <mc:Fallback>
                <p:oleObj name="Chart" r:id="rId4" imgW="8286858" imgH="4533926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1676400"/>
                        <a:ext cx="8091487" cy="442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6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9878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79880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Narrow aperture containers sales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44633" y="6248340"/>
            <a:ext cx="3180167" cy="24622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No container data after 1</a:t>
            </a:r>
            <a:r>
              <a:rPr lang="en-GB" sz="1000" baseline="30000" dirty="0"/>
              <a:t>st</a:t>
            </a:r>
            <a:r>
              <a:rPr lang="en-GB" sz="1000" dirty="0"/>
              <a:t> half 2015.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4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3581400" cy="914400"/>
          </a:xfrm>
        </p:spPr>
        <p:txBody>
          <a:bodyPr/>
          <a:lstStyle/>
          <a:p>
            <a:pPr algn="l" eaLnBrk="1" hangingPunct="1"/>
            <a:r>
              <a:rPr lang="en-GB" altLang="en-US" sz="2800" u="sng" dirty="0">
                <a:solidFill>
                  <a:schemeClr val="tx1"/>
                </a:solidFill>
              </a:rPr>
              <a:t>Firms estimated</a:t>
            </a:r>
          </a:p>
        </p:txBody>
      </p:sp>
      <p:graphicFrame>
        <p:nvGraphicFramePr>
          <p:cNvPr id="357552" name="Group 1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852663"/>
              </p:ext>
            </p:extLst>
          </p:nvPr>
        </p:nvGraphicFramePr>
        <p:xfrm>
          <a:off x="457200" y="1828800"/>
          <a:ext cx="6553200" cy="3703747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094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Guala Closures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4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James Briggs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(up to December 2012 only)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KTC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(formerly Packaging R Us)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McVitie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Macbey Metal Packaging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(formerly Metal Closures Huddersfield)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Merseycan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2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Westmill Foods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Tate &amp; Lyle (now ASR)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United Aerosol Manufacturers (UAM)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983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39799185"/>
              </p:ext>
            </p:extLst>
          </p:nvPr>
        </p:nvGraphicFramePr>
        <p:xfrm>
          <a:off x="619125" y="1677988"/>
          <a:ext cx="8026400" cy="442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56" name="Chart" r:id="rId4" imgW="8248686" imgH="4543309" progId="MSGraph.Chart.8">
                  <p:embed followColorScheme="full"/>
                </p:oleObj>
              </mc:Choice>
              <mc:Fallback>
                <p:oleObj name="Chart" r:id="rId4" imgW="8248686" imgH="4543309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1677988"/>
                        <a:ext cx="8026400" cy="442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6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74759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74760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u="sng" dirty="0">
                <a:solidFill>
                  <a:srgbClr val="000066"/>
                </a:solidFill>
              </a:rPr>
              <a:t>3 piece slip lid can sales</a:t>
            </a:r>
            <a:r>
              <a:rPr lang="en-GB" altLang="en-US" u="sng" dirty="0">
                <a:solidFill>
                  <a:srgbClr val="000066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/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74764" name="Text Box 13"/>
          <p:cNvSpPr txBox="1">
            <a:spLocks noChangeArrowheads="1"/>
          </p:cNvSpPr>
          <p:nvPr/>
        </p:nvSpPr>
        <p:spPr bwMode="auto">
          <a:xfrm>
            <a:off x="5715000" y="6188105"/>
            <a:ext cx="2426677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2019 -1.5%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4648201" y="417632"/>
            <a:ext cx="0" cy="5830768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1447800" y="6400719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0" dirty="0"/>
              <a:t>This shows data to the end of March 2018 by value.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8A7F8A1-5E3F-48F4-B62B-1EB915741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762000"/>
            <a:ext cx="4038601" cy="518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CB2A03F-8208-4ACC-B841-41AAE7D94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800080"/>
            <a:ext cx="3886193" cy="51435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3B5ED24-3A40-4423-A4D3-B4808C6775D4}"/>
              </a:ext>
            </a:extLst>
          </p:cNvPr>
          <p:cNvSpPr txBox="1"/>
          <p:nvPr/>
        </p:nvSpPr>
        <p:spPr>
          <a:xfrm>
            <a:off x="3238499" y="109855"/>
            <a:ext cx="350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New data to be available soon </a:t>
            </a:r>
          </a:p>
        </p:txBody>
      </p:sp>
    </p:spTree>
    <p:extLst>
      <p:ext uri="{BB962C8B-B14F-4D97-AF65-F5344CB8AC3E}">
        <p14:creationId xmlns:p14="http://schemas.microsoft.com/office/powerpoint/2010/main" val="2046225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4648200" y="533400"/>
            <a:ext cx="0" cy="601980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E3A990C-B04D-426C-9283-F28CCDBC981C}"/>
              </a:ext>
            </a:extLst>
          </p:cNvPr>
          <p:cNvSpPr txBox="1"/>
          <p:nvPr/>
        </p:nvSpPr>
        <p:spPr>
          <a:xfrm>
            <a:off x="1540379" y="631071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dirty="0"/>
              <a:t>By value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D302619-936C-421A-89B6-CFCE0A32E411}"/>
              </a:ext>
            </a:extLst>
          </p:cNvPr>
          <p:cNvSpPr txBox="1"/>
          <p:nvPr/>
        </p:nvSpPr>
        <p:spPr>
          <a:xfrm>
            <a:off x="5943598" y="6293847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dirty="0"/>
              <a:t>By volume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12CBCA5-DE95-497D-8FD1-DAD1B9280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54" y="800100"/>
            <a:ext cx="4038600" cy="5486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AAA8D1B-1964-4F61-8617-F7D82CCF4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50518"/>
            <a:ext cx="3962397" cy="6019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FE04DE7-4B17-49FA-A745-6949455D6E53}"/>
              </a:ext>
            </a:extLst>
          </p:cNvPr>
          <p:cNvSpPr txBox="1"/>
          <p:nvPr/>
        </p:nvSpPr>
        <p:spPr>
          <a:xfrm>
            <a:off x="2895602" y="183178"/>
            <a:ext cx="350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New data to be available soon </a:t>
            </a:r>
          </a:p>
        </p:txBody>
      </p:sp>
    </p:spTree>
    <p:extLst>
      <p:ext uri="{BB962C8B-B14F-4D97-AF65-F5344CB8AC3E}">
        <p14:creationId xmlns:p14="http://schemas.microsoft.com/office/powerpoint/2010/main" val="60988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2 piece cans</a:t>
            </a:r>
            <a:br>
              <a:rPr lang="en-US" altLang="en-US" dirty="0"/>
            </a:b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08460274"/>
              </p:ext>
            </p:extLst>
          </p:nvPr>
        </p:nvGraphicFramePr>
        <p:xfrm>
          <a:off x="695325" y="1711325"/>
          <a:ext cx="8077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69" name="Chart" r:id="rId4" imgW="8286858" imgH="4533926" progId="MSGraph.Chart.8">
                  <p:embed followColorScheme="full"/>
                </p:oleObj>
              </mc:Choice>
              <mc:Fallback>
                <p:oleObj name="Chart" r:id="rId4" imgW="8286858" imgH="4533926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711325"/>
                        <a:ext cx="8077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2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83973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83974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83975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83976" name="Rectangle 7"/>
          <p:cNvSpPr>
            <a:spLocks noGrp="1" noChangeArrowheads="1"/>
          </p:cNvSpPr>
          <p:nvPr>
            <p:ph type="title"/>
          </p:nvPr>
        </p:nvSpPr>
        <p:spPr>
          <a:xfrm>
            <a:off x="542925" y="485775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u="sng" dirty="0">
                <a:solidFill>
                  <a:srgbClr val="000066"/>
                </a:solidFill>
              </a:rPr>
              <a:t>Total 2 piece cans sales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83979" name="Text Box 10"/>
          <p:cNvSpPr txBox="1">
            <a:spLocks noChangeArrowheads="1"/>
          </p:cNvSpPr>
          <p:nvPr/>
        </p:nvSpPr>
        <p:spPr bwMode="auto">
          <a:xfrm>
            <a:off x="5638800" y="6255787"/>
            <a:ext cx="2362200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2019 -5%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9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4710307"/>
              </p:ext>
            </p:extLst>
          </p:nvPr>
        </p:nvGraphicFramePr>
        <p:xfrm>
          <a:off x="678656" y="1661715"/>
          <a:ext cx="8091487" cy="442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16" name="Chart" r:id="rId4" imgW="8286858" imgH="4533926" progId="MSGraph.Chart.8">
                  <p:embed followColorScheme="full"/>
                </p:oleObj>
              </mc:Choice>
              <mc:Fallback>
                <p:oleObj name="Chart" r:id="rId4" imgW="8286858" imgH="4533926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" y="1661715"/>
                        <a:ext cx="8091487" cy="442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0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86021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86022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86023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86024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8392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400" dirty="0">
                <a:solidFill>
                  <a:srgbClr val="000066"/>
                </a:solidFill>
              </a:rPr>
              <a:t>Other packaging products, trays &amp; components sales </a:t>
            </a:r>
            <a:br>
              <a:rPr lang="en-GB" altLang="en-US" sz="2400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86027" name="Text Box 10"/>
          <p:cNvSpPr txBox="1">
            <a:spLocks noChangeArrowheads="1"/>
          </p:cNvSpPr>
          <p:nvPr/>
        </p:nvSpPr>
        <p:spPr bwMode="auto">
          <a:xfrm>
            <a:off x="5791200" y="6226968"/>
            <a:ext cx="2324100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+3%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/>
          <a:p>
            <a:pPr eaLnBrk="1" hangingPunct="1"/>
            <a:r>
              <a:rPr lang="en-GB" altLang="en-US" sz="2400" b="0" dirty="0"/>
              <a:t>UK Sales by sector</a:t>
            </a:r>
          </a:p>
        </p:txBody>
      </p:sp>
      <p:graphicFrame>
        <p:nvGraphicFramePr>
          <p:cNvPr id="454800" name="Group 14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63920655"/>
              </p:ext>
            </p:extLst>
          </p:nvPr>
        </p:nvGraphicFramePr>
        <p:xfrm>
          <a:off x="609600" y="914400"/>
          <a:ext cx="7734302" cy="5342483"/>
        </p:xfrm>
        <a:graphic>
          <a:graphicData uri="http://schemas.openxmlformats.org/drawingml/2006/table">
            <a:tbl>
              <a:tblPr/>
              <a:tblGrid>
                <a:gridCol w="20193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9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8019">
                  <a:extLst>
                    <a:ext uri="{9D8B030D-6E8A-4147-A177-3AD203B41FA5}">
                      <a16:colId xmlns:a16="http://schemas.microsoft.com/office/drawing/2014/main" xmlns="" val="4291810361"/>
                    </a:ext>
                  </a:extLst>
                </a:gridCol>
                <a:gridCol w="638019">
                  <a:extLst>
                    <a:ext uri="{9D8B030D-6E8A-4147-A177-3AD203B41FA5}">
                      <a16:colId xmlns:a16="http://schemas.microsoft.com/office/drawing/2014/main" xmlns="" val="759308946"/>
                    </a:ext>
                  </a:extLst>
                </a:gridCol>
                <a:gridCol w="739359">
                  <a:extLst>
                    <a:ext uri="{9D8B030D-6E8A-4147-A177-3AD203B41FA5}">
                      <a16:colId xmlns:a16="http://schemas.microsoft.com/office/drawing/2014/main" xmlns="" val="40977328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367607275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7074643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119545122"/>
                    </a:ext>
                  </a:extLst>
                </a:gridCol>
              </a:tblGrid>
              <a:tr h="60603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 1st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72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Closures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6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piece cans lever lid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Paint &amp; WC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8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Industrial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3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Food + other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+0.2%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+0.1%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+0.3%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1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Slip lid cans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+17%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46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piece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6798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 packaging products</a:t>
                      </a:r>
                      <a:endParaRPr kumimoji="0" lang="en-GB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-0.4%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+7%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1872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sales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-0.6%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+2.2%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435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After closures &amp; other packaging products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8973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Exports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200" b="0" dirty="0"/>
              <a:t>Export Sales by sector</a:t>
            </a:r>
          </a:p>
        </p:txBody>
      </p:sp>
      <p:graphicFrame>
        <p:nvGraphicFramePr>
          <p:cNvPr id="454800" name="Group 14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14181315"/>
              </p:ext>
            </p:extLst>
          </p:nvPr>
        </p:nvGraphicFramePr>
        <p:xfrm>
          <a:off x="1066800" y="1524000"/>
          <a:ext cx="7105649" cy="2712417"/>
        </p:xfrm>
        <a:graphic>
          <a:graphicData uri="http://schemas.openxmlformats.org/drawingml/2006/table">
            <a:tbl>
              <a:tblPr/>
              <a:tblGrid>
                <a:gridCol w="2026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1156">
                  <a:extLst>
                    <a:ext uri="{9D8B030D-6E8A-4147-A177-3AD203B41FA5}">
                      <a16:colId xmlns:a16="http://schemas.microsoft.com/office/drawing/2014/main" xmlns="" val="2931479432"/>
                    </a:ext>
                  </a:extLst>
                </a:gridCol>
                <a:gridCol w="871908">
                  <a:extLst>
                    <a:ext uri="{9D8B030D-6E8A-4147-A177-3AD203B41FA5}">
                      <a16:colId xmlns:a16="http://schemas.microsoft.com/office/drawing/2014/main" xmlns="" val="1919046143"/>
                    </a:ext>
                  </a:extLst>
                </a:gridCol>
                <a:gridCol w="863670">
                  <a:extLst>
                    <a:ext uri="{9D8B030D-6E8A-4147-A177-3AD203B41FA5}">
                      <a16:colId xmlns:a16="http://schemas.microsoft.com/office/drawing/2014/main" xmlns="" val="3758832242"/>
                    </a:ext>
                  </a:extLst>
                </a:gridCol>
                <a:gridCol w="863670">
                  <a:extLst>
                    <a:ext uri="{9D8B030D-6E8A-4147-A177-3AD203B41FA5}">
                      <a16:colId xmlns:a16="http://schemas.microsoft.com/office/drawing/2014/main" xmlns="" val="2975899583"/>
                    </a:ext>
                  </a:extLst>
                </a:gridCol>
                <a:gridCol w="791576">
                  <a:extLst>
                    <a:ext uri="{9D8B030D-6E8A-4147-A177-3AD203B41FA5}">
                      <a16:colId xmlns:a16="http://schemas.microsoft.com/office/drawing/2014/main" xmlns="" val="535658774"/>
                    </a:ext>
                  </a:extLst>
                </a:gridCol>
                <a:gridCol w="857249">
                  <a:extLst>
                    <a:ext uri="{9D8B030D-6E8A-4147-A177-3AD203B41FA5}">
                      <a16:colId xmlns:a16="http://schemas.microsoft.com/office/drawing/2014/main" xmlns="" val="41670132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 1st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2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Closures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-30%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107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piece cans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-9%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-23%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-17%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12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sales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-7%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-30%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589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5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161161319"/>
              </p:ext>
            </p:extLst>
          </p:nvPr>
        </p:nvGraphicFramePr>
        <p:xfrm>
          <a:off x="433388" y="1601788"/>
          <a:ext cx="8062912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649" name="Chart" r:id="rId4" imgW="8277142" imgH="4543309" progId="MSGraph.Chart.8">
                  <p:embed followColorScheme="full"/>
                </p:oleObj>
              </mc:Choice>
              <mc:Fallback>
                <p:oleObj name="Chart" r:id="rId4" imgW="8277142" imgH="4543309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1601788"/>
                        <a:ext cx="8062912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6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100357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100358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100359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100360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Closures Exports</a:t>
            </a:r>
            <a:r>
              <a:rPr lang="en-GB" altLang="en-US" dirty="0">
                <a:solidFill>
                  <a:srgbClr val="000066"/>
                </a:solidFill>
              </a:rPr>
              <a:t/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100361" name="AutoShape 8"/>
          <p:cNvSpPr>
            <a:spLocks noChangeArrowheads="1"/>
          </p:cNvSpPr>
          <p:nvPr/>
        </p:nvSpPr>
        <p:spPr bwMode="auto">
          <a:xfrm>
            <a:off x="7162800" y="533400"/>
            <a:ext cx="1676400" cy="533400"/>
          </a:xfrm>
          <a:prstGeom prst="roundRect">
            <a:avLst>
              <a:gd name="adj" fmla="val 16667"/>
            </a:avLst>
          </a:prstGeom>
          <a:solidFill>
            <a:srgbClr val="FF9933">
              <a:alpha val="7411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0" dirty="0"/>
              <a:t>5% of total units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0" dirty="0"/>
              <a:t>estimated</a:t>
            </a:r>
            <a:endParaRPr lang="en-US" altLang="en-US" sz="1400" b="0" dirty="0"/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5486400" y="6139934"/>
            <a:ext cx="2384425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+20%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472447"/>
            <a:ext cx="6137190" cy="846140"/>
          </a:xfrm>
        </p:spPr>
        <p:txBody>
          <a:bodyPr/>
          <a:lstStyle/>
          <a:p>
            <a:pPr eaLnBrk="1" hangingPunct="1"/>
            <a:r>
              <a:rPr lang="en-GB" altLang="en-US" sz="3200" b="0" dirty="0"/>
              <a:t>Sales by sector</a:t>
            </a:r>
          </a:p>
        </p:txBody>
      </p:sp>
      <p:graphicFrame>
        <p:nvGraphicFramePr>
          <p:cNvPr id="454800" name="Group 14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00822360"/>
              </p:ext>
            </p:extLst>
          </p:nvPr>
        </p:nvGraphicFramePr>
        <p:xfrm>
          <a:off x="1010728" y="1143000"/>
          <a:ext cx="7523672" cy="5170937"/>
        </p:xfrm>
        <a:graphic>
          <a:graphicData uri="http://schemas.openxmlformats.org/drawingml/2006/table">
            <a:tbl>
              <a:tblPr/>
              <a:tblGrid>
                <a:gridCol w="60484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5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84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Closures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4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Aerosols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Arial" charset="0"/>
                        </a:rPr>
                        <a:t>Drums up to 25 litres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piece cans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4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Paint &amp; woodcare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Industrial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Food + other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8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Slip lid cans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2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Arial" charset="0"/>
                        </a:rPr>
                        <a:t>Narrow aperture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84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piece cans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59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 packaging products, trays &amp; components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714" marB="45714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4" name="Graphic 3" descr="Checkmark">
            <a:extLst>
              <a:ext uri="{FF2B5EF4-FFF2-40B4-BE49-F238E27FC236}">
                <a16:creationId xmlns:a16="http://schemas.microsoft.com/office/drawing/2014/main" xmlns="" id="{8030F8FF-C166-4604-8E66-23CA7AC99F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13962" y="1143000"/>
            <a:ext cx="276837" cy="369333"/>
          </a:xfrm>
          <a:prstGeom prst="rect">
            <a:avLst/>
          </a:prstGeom>
        </p:spPr>
      </p:pic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xmlns="" id="{D9916179-B9F0-4F0A-91A6-E8BFD190C0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452381" y="3269777"/>
            <a:ext cx="276837" cy="364323"/>
          </a:xfrm>
          <a:prstGeom prst="rect">
            <a:avLst/>
          </a:prstGeom>
        </p:spPr>
      </p:pic>
      <p:pic>
        <p:nvPicPr>
          <p:cNvPr id="8" name="Graphic 7" descr="Checkmark">
            <a:extLst>
              <a:ext uri="{FF2B5EF4-FFF2-40B4-BE49-F238E27FC236}">
                <a16:creationId xmlns:a16="http://schemas.microsoft.com/office/drawing/2014/main" xmlns="" id="{9F4AC3C2-493F-4BAE-861B-DF40AAE026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835478" y="3728468"/>
            <a:ext cx="276837" cy="364323"/>
          </a:xfrm>
          <a:prstGeom prst="rect">
            <a:avLst/>
          </a:prstGeom>
        </p:spPr>
      </p:pic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xmlns="" id="{9C3A3163-E3FA-4240-8F6C-8BA9CD5F43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790738" y="4128079"/>
            <a:ext cx="276837" cy="369333"/>
          </a:xfrm>
          <a:prstGeom prst="rect">
            <a:avLst/>
          </a:prstGeom>
        </p:spPr>
      </p:pic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xmlns="" id="{E5CD3F40-600D-4FDA-A8DF-82D6688F99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720828" y="5105400"/>
            <a:ext cx="276837" cy="369333"/>
          </a:xfrm>
          <a:prstGeom prst="rect">
            <a:avLst/>
          </a:prstGeom>
        </p:spPr>
      </p:pic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xmlns="" id="{26A2972F-713B-4F28-80C9-85BD74F7BD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553200" y="5530333"/>
            <a:ext cx="276837" cy="36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74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1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153237286"/>
              </p:ext>
            </p:extLst>
          </p:nvPr>
        </p:nvGraphicFramePr>
        <p:xfrm>
          <a:off x="695325" y="1711325"/>
          <a:ext cx="8077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38" name="Chart" r:id="rId4" imgW="8286858" imgH="4533926" progId="MSGraph.Chart.8">
                  <p:embed followColorScheme="full"/>
                </p:oleObj>
              </mc:Choice>
              <mc:Fallback>
                <p:oleObj name="Chart" r:id="rId4" imgW="8286858" imgH="4533926" progId="MSGraph.Chart.8">
                  <p:embed followColorScheme="full"/>
                  <p:pic>
                    <p:nvPicPr>
                      <p:cNvPr id="839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711325"/>
                        <a:ext cx="8077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2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83973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83974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83975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83976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u="sng" dirty="0">
                <a:solidFill>
                  <a:srgbClr val="000066"/>
                </a:solidFill>
              </a:rPr>
              <a:t>Exports 2 piece cans sales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83979" name="Text Box 10"/>
          <p:cNvSpPr txBox="1">
            <a:spLocks noChangeArrowheads="1"/>
          </p:cNvSpPr>
          <p:nvPr/>
        </p:nvSpPr>
        <p:spPr bwMode="auto">
          <a:xfrm>
            <a:off x="5638800" y="6255787"/>
            <a:ext cx="2362200" cy="36933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3300"/>
                </a:solidFill>
              </a:rPr>
              <a:t>MAT for 2019 -16%</a:t>
            </a:r>
            <a:endParaRPr lang="en-US" altLang="en-US" sz="1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826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51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3058043"/>
              </p:ext>
            </p:extLst>
          </p:nvPr>
        </p:nvGraphicFramePr>
        <p:xfrm>
          <a:off x="904875" y="1677988"/>
          <a:ext cx="8089900" cy="44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35" name="Chart" r:id="rId4" imgW="8267772" imgH="4533926" progId="MSGraph.Chart.8">
                  <p:embed followColorScheme="full"/>
                </p:oleObj>
              </mc:Choice>
              <mc:Fallback>
                <p:oleObj name="Chart" r:id="rId4" imgW="8267772" imgH="4533926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1677988"/>
                        <a:ext cx="8089900" cy="443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2" name="Text Box 3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104453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104454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Total full time equivalent</a:t>
            </a:r>
          </a:p>
        </p:txBody>
      </p:sp>
      <p:sp>
        <p:nvSpPr>
          <p:cNvPr id="104455" name="Text Box 6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104456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370681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Employee numbers</a:t>
            </a:r>
            <a:r>
              <a:rPr lang="en-GB" altLang="en-US" dirty="0">
                <a:solidFill>
                  <a:srgbClr val="000066"/>
                </a:solidFill>
              </a:rPr>
              <a:t/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3048000" y="6298608"/>
            <a:ext cx="2895600" cy="152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>
                    <a:alpha val="74117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0" dirty="0"/>
              <a:t>Including temporary employees as from 2008. Currently, these account for about 6% of all employees.</a:t>
            </a:r>
            <a:endParaRPr lang="en-US" altLang="en-US" sz="10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5029200" y="4841458"/>
            <a:ext cx="217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0" dirty="0">
                <a:solidFill>
                  <a:srgbClr val="FF0000"/>
                </a:solidFill>
              </a:rPr>
              <a:t>1,790 people in 2019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9072"/>
            <a:ext cx="7620000" cy="606726"/>
          </a:xfrm>
          <a:noFill/>
        </p:spPr>
        <p:txBody>
          <a:bodyPr/>
          <a:lstStyle/>
          <a:p>
            <a:pPr algn="ctr" eaLnBrk="1" hangingPunct="1"/>
            <a:r>
              <a:rPr lang="en-GB" altLang="en-US" sz="3200" dirty="0">
                <a:solidFill>
                  <a:schemeClr val="tx1"/>
                </a:solidFill>
              </a:rPr>
              <a:t>Key Points Summary for 2nd half 2019</a:t>
            </a:r>
            <a:r>
              <a:rPr lang="en-GB" altLang="en-US" sz="3200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1219200"/>
            <a:ext cx="8839200" cy="4800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A poor 2</a:t>
            </a:r>
            <a:r>
              <a:rPr lang="en-GB" altLang="en-US" sz="2200" b="0" kern="0" baseline="30000" dirty="0">
                <a:solidFill>
                  <a:srgbClr val="000000"/>
                </a:solidFill>
              </a:rPr>
              <a:t>nd</a:t>
            </a:r>
            <a:r>
              <a:rPr lang="en-GB" altLang="en-US" sz="2200" b="0" kern="0" dirty="0">
                <a:solidFill>
                  <a:srgbClr val="000000"/>
                </a:solidFill>
              </a:rPr>
              <a:t> half 2019 for containers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 But a good 1</a:t>
            </a:r>
            <a:r>
              <a:rPr lang="en-GB" altLang="en-US" sz="2200" b="0" kern="0" baseline="30000" dirty="0">
                <a:solidFill>
                  <a:srgbClr val="000000"/>
                </a:solidFill>
              </a:rPr>
              <a:t>st</a:t>
            </a:r>
            <a:r>
              <a:rPr lang="en-GB" altLang="en-US" sz="2200" b="0" kern="0" dirty="0">
                <a:solidFill>
                  <a:srgbClr val="000000"/>
                </a:solidFill>
              </a:rPr>
              <a:t> half 2019 means annual sales not so bad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Container sales -8.8% in 2</a:t>
            </a:r>
            <a:r>
              <a:rPr lang="en-GB" altLang="en-US" sz="2200" b="0" kern="0" baseline="30000" dirty="0">
                <a:solidFill>
                  <a:srgbClr val="000000"/>
                </a:solidFill>
              </a:rPr>
              <a:t>nd</a:t>
            </a:r>
            <a:r>
              <a:rPr lang="en-GB" altLang="en-US" sz="2200" b="0" kern="0" dirty="0">
                <a:solidFill>
                  <a:srgbClr val="000000"/>
                </a:solidFill>
              </a:rPr>
              <a:t> half 2019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Other packaging products -1.5%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Closures +4.2%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u="sng" kern="0" dirty="0">
                <a:solidFill>
                  <a:srgbClr val="000000"/>
                </a:solidFill>
              </a:rPr>
              <a:t>In annual terms: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Containers -2%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Other packaging products +3%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Closures +3%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4E1459BA-24C0-4337-AB7E-5F89554AC48A}"/>
              </a:ext>
            </a:extLst>
          </p:cNvPr>
          <p:cNvCxnSpPr/>
          <p:nvPr/>
        </p:nvCxnSpPr>
        <p:spPr bwMode="auto">
          <a:xfrm>
            <a:off x="1752600" y="4191000"/>
            <a:ext cx="59436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20223412-A1DE-437B-BD59-AFBE254CC71D}"/>
              </a:ext>
            </a:extLst>
          </p:cNvPr>
          <p:cNvCxnSpPr/>
          <p:nvPr/>
        </p:nvCxnSpPr>
        <p:spPr bwMode="auto">
          <a:xfrm>
            <a:off x="1752600" y="2438400"/>
            <a:ext cx="59436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5709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9072"/>
            <a:ext cx="7620000" cy="606726"/>
          </a:xfrm>
          <a:noFill/>
        </p:spPr>
        <p:txBody>
          <a:bodyPr/>
          <a:lstStyle/>
          <a:p>
            <a:pPr algn="ctr" eaLnBrk="1" hangingPunct="1"/>
            <a:r>
              <a:rPr lang="en-GB" altLang="en-US" sz="3200" b="0" dirty="0">
                <a:solidFill>
                  <a:schemeClr val="tx1"/>
                </a:solidFill>
              </a:rPr>
              <a:t>Summary for </a:t>
            </a:r>
            <a:r>
              <a:rPr lang="en-GB" altLang="en-US" sz="3200" b="0" u="sng" dirty="0">
                <a:solidFill>
                  <a:schemeClr val="tx1"/>
                </a:solidFill>
              </a:rPr>
              <a:t>Containers</a:t>
            </a:r>
            <a:r>
              <a:rPr lang="en-GB" altLang="en-US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" y="1219200"/>
            <a:ext cx="8724900" cy="4800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3 piece industrial -20% in 2nd half 2019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Food &amp; other sales unchanged +0.3%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3 piece slip lids -9%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2 piece cans -11</a:t>
            </a:r>
            <a:r>
              <a:rPr lang="en-GB" altLang="en-US" sz="2200" b="0" kern="0" dirty="0"/>
              <a:t>%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Poor year for exports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 Closures 20% but 2 piece cans -16%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200" b="0" kern="0" dirty="0">
                <a:solidFill>
                  <a:srgbClr val="000000"/>
                </a:solidFill>
              </a:rPr>
              <a:t>Employee numbers down 8% in last year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F3206538-7822-4799-8AD7-FA5973BE00BF}"/>
              </a:ext>
            </a:extLst>
          </p:cNvPr>
          <p:cNvCxnSpPr>
            <a:cxnSpLocks/>
          </p:cNvCxnSpPr>
          <p:nvPr/>
        </p:nvCxnSpPr>
        <p:spPr bwMode="auto">
          <a:xfrm>
            <a:off x="685800" y="6553200"/>
            <a:ext cx="7924800" cy="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4E1459BA-24C0-4337-AB7E-5F89554AC48A}"/>
              </a:ext>
            </a:extLst>
          </p:cNvPr>
          <p:cNvCxnSpPr/>
          <p:nvPr/>
        </p:nvCxnSpPr>
        <p:spPr bwMode="auto">
          <a:xfrm>
            <a:off x="1752600" y="3200400"/>
            <a:ext cx="594360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6038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>
            <a:extLst>
              <a:ext uri="{FF2B5EF4-FFF2-40B4-BE49-F238E27FC236}">
                <a16:creationId xmlns:a16="http://schemas.microsoft.com/office/drawing/2014/main" xmlns="" id="{C7B7F3B9-F3F5-4764-8DB4-C24116816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735962"/>
            <a:ext cx="1690382" cy="77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2">
            <a:extLst>
              <a:ext uri="{FF2B5EF4-FFF2-40B4-BE49-F238E27FC236}">
                <a16:creationId xmlns:a16="http://schemas.microsoft.com/office/drawing/2014/main" xmlns="" id="{7B02FFD4-0D52-4421-A84E-4DFF02BDCD6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0" y="1828800"/>
            <a:ext cx="2667000" cy="51815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kern="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7430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Sales of cans only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282869"/>
              </p:ext>
            </p:extLst>
          </p:nvPr>
        </p:nvGraphicFramePr>
        <p:xfrm>
          <a:off x="-228600" y="1828800"/>
          <a:ext cx="5943600" cy="347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825677"/>
              </p:ext>
            </p:extLst>
          </p:nvPr>
        </p:nvGraphicFramePr>
        <p:xfrm>
          <a:off x="5031298" y="2438400"/>
          <a:ext cx="3930241" cy="2801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28800" y="1066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2014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106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Year to H2 2019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5698991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223m cans (2 and 3 piece only). </a:t>
            </a:r>
          </a:p>
          <a:p>
            <a:pPr algn="ctr"/>
            <a:endParaRPr lang="en-GB" sz="1400" b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3825FA3-9ED4-4016-AF36-A601A3D70399}"/>
              </a:ext>
            </a:extLst>
          </p:cNvPr>
          <p:cNvSpPr txBox="1"/>
          <p:nvPr/>
        </p:nvSpPr>
        <p:spPr>
          <a:xfrm>
            <a:off x="4724400" y="5698991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110m cans (2 and 3 piece only). </a:t>
            </a:r>
          </a:p>
          <a:p>
            <a:pPr algn="ctr"/>
            <a:endParaRPr lang="en-GB" sz="1400" b="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867DF9B-34B9-47BB-B71A-5D64A72651D1}"/>
              </a:ext>
            </a:extLst>
          </p:cNvPr>
          <p:cNvCxnSpPr>
            <a:cxnSpLocks/>
          </p:cNvCxnSpPr>
          <p:nvPr/>
        </p:nvCxnSpPr>
        <p:spPr bwMode="auto">
          <a:xfrm>
            <a:off x="4800600" y="1143000"/>
            <a:ext cx="0" cy="5181600"/>
          </a:xfrm>
          <a:prstGeom prst="line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398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848600" cy="606726"/>
          </a:xfrm>
          <a:noFill/>
        </p:spPr>
        <p:txBody>
          <a:bodyPr/>
          <a:lstStyle/>
          <a:p>
            <a:pPr algn="ctr" eaLnBrk="1" hangingPunct="1"/>
            <a:r>
              <a:rPr lang="en-GB" altLang="en-US" sz="3200" dirty="0">
                <a:solidFill>
                  <a:schemeClr val="tx1"/>
                </a:solidFill>
              </a:rPr>
              <a:t>Key Points for 2nd Half 2019 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14400" y="1028700"/>
            <a:ext cx="7315200" cy="48006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endParaRPr lang="en-GB" altLang="en-US" sz="2200" b="0" kern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000" b="0" kern="0" dirty="0">
                <a:solidFill>
                  <a:srgbClr val="000000"/>
                </a:solidFill>
              </a:rPr>
              <a:t>2</a:t>
            </a:r>
            <a:r>
              <a:rPr lang="en-GB" altLang="en-US" sz="2000" b="0" kern="0" baseline="30000" dirty="0">
                <a:solidFill>
                  <a:srgbClr val="000000"/>
                </a:solidFill>
              </a:rPr>
              <a:t>nd</a:t>
            </a:r>
            <a:r>
              <a:rPr lang="en-GB" altLang="en-US" sz="2000" b="0" kern="0" dirty="0">
                <a:solidFill>
                  <a:srgbClr val="000000"/>
                </a:solidFill>
              </a:rPr>
              <a:t> half 2019 showed some growth in total UK sales but all due to higher closures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000" b="0" kern="0" dirty="0">
                <a:solidFill>
                  <a:srgbClr val="000000"/>
                </a:solidFill>
              </a:rPr>
              <a:t>Closures up 4.2% in H2 2019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000" b="0" kern="0" dirty="0">
                <a:solidFill>
                  <a:srgbClr val="000000"/>
                </a:solidFill>
              </a:rPr>
              <a:t>Container sales fell -8.8% in H2 2019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000" b="0" kern="0" dirty="0">
                <a:solidFill>
                  <a:srgbClr val="000000"/>
                </a:solidFill>
              </a:rPr>
              <a:t>Packaging products, trays &amp; components -1.5% in H2 2019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000" b="0" kern="0" dirty="0">
                <a:solidFill>
                  <a:srgbClr val="000000"/>
                </a:solidFill>
              </a:rPr>
              <a:t>Lower container sales in most areas apart from food up very slightly In H2 2019</a:t>
            </a:r>
          </a:p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GB" altLang="en-US" sz="2000" kern="0" dirty="0">
                <a:solidFill>
                  <a:srgbClr val="000000"/>
                </a:solidFill>
              </a:rPr>
              <a:t>Annual data for containers -2% for 2019 as a whole.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2B7BFD66-9A83-47AC-9777-10A08DC3E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51313"/>
              </p:ext>
            </p:extLst>
          </p:nvPr>
        </p:nvGraphicFramePr>
        <p:xfrm>
          <a:off x="1676400" y="1219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78056376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2830705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u="none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% change in 2nd half 2019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8987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Closures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+4.2%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724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Containers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-8.8%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556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Other packaging products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-1.5%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064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 UK sales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+2.2%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1511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603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41044782"/>
              </p:ext>
            </p:extLst>
          </p:nvPr>
        </p:nvGraphicFramePr>
        <p:xfrm>
          <a:off x="542925" y="1781175"/>
          <a:ext cx="8050213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21" name="Chart" r:id="rId4" imgW="8238970" imgH="4543309" progId="MSGraph.Chart.8">
                  <p:embed followColorScheme="full"/>
                </p:oleObj>
              </mc:Choice>
              <mc:Fallback>
                <p:oleObj name="Chart" r:id="rId4" imgW="8238970" imgH="454330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1781175"/>
                        <a:ext cx="8050213" cy="443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33799" name="Text Box 10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33800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UK Sales of Closures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33801" name="Text Box 13"/>
          <p:cNvSpPr txBox="1">
            <a:spLocks noChangeArrowheads="1"/>
          </p:cNvSpPr>
          <p:nvPr/>
        </p:nvSpPr>
        <p:spPr bwMode="auto">
          <a:xfrm>
            <a:off x="5496536" y="5185438"/>
            <a:ext cx="2113327" cy="276999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3300"/>
                </a:solidFill>
              </a:rPr>
              <a:t>MAT for 2019 +3.4%</a:t>
            </a:r>
            <a:endParaRPr lang="en-US" altLang="en-US" sz="1200" dirty="0">
              <a:solidFill>
                <a:srgbClr val="FF33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00A5247-96AA-4ECF-ABB5-EFEC26E2098F}"/>
              </a:ext>
            </a:extLst>
          </p:cNvPr>
          <p:cNvSpPr txBox="1"/>
          <p:nvPr/>
        </p:nvSpPr>
        <p:spPr>
          <a:xfrm>
            <a:off x="381000" y="6477000"/>
            <a:ext cx="36560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FF0000"/>
                </a:solidFill>
              </a:rPr>
              <a:t>MAT = moving-annual-total.</a:t>
            </a:r>
          </a:p>
        </p:txBody>
      </p:sp>
    </p:spTree>
    <p:extLst>
      <p:ext uri="{BB962C8B-B14F-4D97-AF65-F5344CB8AC3E}">
        <p14:creationId xmlns:p14="http://schemas.microsoft.com/office/powerpoint/2010/main" val="311950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12847789"/>
              </p:ext>
            </p:extLst>
          </p:nvPr>
        </p:nvGraphicFramePr>
        <p:xfrm>
          <a:off x="547688" y="1778000"/>
          <a:ext cx="8039100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64" name="Chart" r:id="rId4" imgW="8220230" imgH="4543309" progId="MSGraph.Chart.8">
                  <p:embed followColorScheme="full"/>
                </p:oleObj>
              </mc:Choice>
              <mc:Fallback>
                <p:oleObj name="Chart" r:id="rId4" imgW="8220230" imgH="454330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1778000"/>
                        <a:ext cx="8039100" cy="444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33799" name="Text Box 10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33800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UK Sales of Containers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33801" name="Text Box 13"/>
          <p:cNvSpPr txBox="1">
            <a:spLocks noChangeArrowheads="1"/>
          </p:cNvSpPr>
          <p:nvPr/>
        </p:nvSpPr>
        <p:spPr bwMode="auto">
          <a:xfrm>
            <a:off x="5887278" y="5123414"/>
            <a:ext cx="1656522" cy="276999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3300"/>
                </a:solidFill>
              </a:rPr>
              <a:t>MAT for 2019 -2.0%</a:t>
            </a:r>
            <a:endParaRPr lang="en-US" altLang="en-US" sz="1200" dirty="0">
              <a:solidFill>
                <a:srgbClr val="FF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0931" y="6364288"/>
            <a:ext cx="693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dirty="0"/>
              <a:t>All sales minus closures and other packaging products, trays &amp; components.</a:t>
            </a:r>
          </a:p>
        </p:txBody>
      </p:sp>
    </p:spTree>
    <p:extLst>
      <p:ext uri="{BB962C8B-B14F-4D97-AF65-F5344CB8AC3E}">
        <p14:creationId xmlns:p14="http://schemas.microsoft.com/office/powerpoint/2010/main" val="328644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904142277"/>
              </p:ext>
            </p:extLst>
          </p:nvPr>
        </p:nvGraphicFramePr>
        <p:xfrm>
          <a:off x="547688" y="1778000"/>
          <a:ext cx="8039100" cy="444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84" name="Chart" r:id="rId4" imgW="8220230" imgH="4543309" progId="MSGraph.Chart.8">
                  <p:embed followColorScheme="full"/>
                </p:oleObj>
              </mc:Choice>
              <mc:Fallback>
                <p:oleObj name="Chart" r:id="rId4" imgW="8220230" imgH="454330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1778000"/>
                        <a:ext cx="8039100" cy="444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2268538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971550" y="12684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dirty="0"/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457200" y="1447800"/>
            <a:ext cx="365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FF0000"/>
                </a:solidFill>
              </a:rPr>
              <a:t>Moving-annual-total in millions of units</a:t>
            </a:r>
          </a:p>
        </p:txBody>
      </p:sp>
      <p:sp>
        <p:nvSpPr>
          <p:cNvPr id="33799" name="Text Box 10"/>
          <p:cNvSpPr txBox="1">
            <a:spLocks noChangeArrowheads="1"/>
          </p:cNvSpPr>
          <p:nvPr/>
        </p:nvSpPr>
        <p:spPr bwMode="auto">
          <a:xfrm>
            <a:off x="6553200" y="1447800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1600" b="0" dirty="0">
                <a:solidFill>
                  <a:srgbClr val="3333CC"/>
                </a:solidFill>
              </a:rPr>
              <a:t>% change (bars)</a:t>
            </a:r>
          </a:p>
        </p:txBody>
      </p:sp>
      <p:sp>
        <p:nvSpPr>
          <p:cNvPr id="33800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0066"/>
                </a:solidFill>
              </a:rPr>
              <a:t>UK Sales of Other Packaging Products</a:t>
            </a:r>
            <a:r>
              <a:rPr lang="en-GB" altLang="en-US" dirty="0">
                <a:solidFill>
                  <a:srgbClr val="000066"/>
                </a:solidFill>
              </a:rPr>
              <a:t> </a:t>
            </a:r>
            <a:br>
              <a:rPr lang="en-GB" altLang="en-US" dirty="0">
                <a:solidFill>
                  <a:srgbClr val="000066"/>
                </a:solidFill>
              </a:rPr>
            </a:br>
            <a:r>
              <a:rPr lang="en-GB" altLang="en-US" sz="2400" dirty="0"/>
              <a:t> </a:t>
            </a:r>
            <a:r>
              <a:rPr lang="en-GB" altLang="en-US" sz="1800" dirty="0">
                <a:solidFill>
                  <a:srgbClr val="000066"/>
                </a:solidFill>
              </a:rPr>
              <a:t>% change on the same period last year</a:t>
            </a:r>
            <a:r>
              <a:rPr lang="en-GB" altLang="en-US" sz="2400" dirty="0"/>
              <a:t> </a:t>
            </a:r>
            <a:br>
              <a:rPr lang="en-GB" altLang="en-US" sz="2400" dirty="0"/>
            </a:br>
            <a:endParaRPr lang="en-US" altLang="en-US" sz="2400" dirty="0"/>
          </a:p>
        </p:txBody>
      </p:sp>
      <p:sp>
        <p:nvSpPr>
          <p:cNvPr id="33801" name="Text Box 13"/>
          <p:cNvSpPr txBox="1">
            <a:spLocks noChangeArrowheads="1"/>
          </p:cNvSpPr>
          <p:nvPr/>
        </p:nvSpPr>
        <p:spPr bwMode="auto">
          <a:xfrm>
            <a:off x="6019800" y="5110084"/>
            <a:ext cx="1447800" cy="276999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3300"/>
                </a:solidFill>
              </a:rPr>
              <a:t>MAT 2019 +2.6%</a:t>
            </a:r>
            <a:endParaRPr lang="en-US" altLang="en-US" sz="1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661865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26247</TotalTime>
  <Words>1491</Words>
  <Application>Microsoft Office PowerPoint</Application>
  <PresentationFormat>On-screen Show (4:3)</PresentationFormat>
  <Paragraphs>431</Paragraphs>
  <Slides>44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Wingdings</vt:lpstr>
      <vt:lpstr>Capsules</vt:lpstr>
      <vt:lpstr>Default Design</vt:lpstr>
      <vt:lpstr>Custom Design</vt:lpstr>
      <vt:lpstr>Chart</vt:lpstr>
      <vt:lpstr>MPMA General Line Sector   Sales Statistics for 2nd half 2019   Holiday Inn Hotel, Hinckley Road, Coventry  Wednesday 11 March 2020</vt:lpstr>
      <vt:lpstr>Sample group up to 2nd half 2019</vt:lpstr>
      <vt:lpstr>Firms estimated</vt:lpstr>
      <vt:lpstr>Sales by sector</vt:lpstr>
      <vt:lpstr>Sales of cans only</vt:lpstr>
      <vt:lpstr>Key Points for 2nd Half 2019  </vt:lpstr>
      <vt:lpstr>UK Sales of Closures   % change on the same period last year  </vt:lpstr>
      <vt:lpstr>UK Sales of Containers   % change on the same period last year  </vt:lpstr>
      <vt:lpstr>UK Sales of Other Packaging Products   % change on the same period last year  </vt:lpstr>
      <vt:lpstr>Total UK and Exports Sales of Containers (excluding sales of closures &amp; other packaging products)  </vt:lpstr>
      <vt:lpstr>PowerPoint Presentation</vt:lpstr>
      <vt:lpstr>PowerPoint Presentation</vt:lpstr>
      <vt:lpstr>PowerPoint Presentation</vt:lpstr>
      <vt:lpstr>PowerPoint Presentation</vt:lpstr>
      <vt:lpstr>Aerosol Sales   % change on the same period last year  </vt:lpstr>
      <vt:lpstr>PowerPoint Presentation</vt:lpstr>
      <vt:lpstr>Aerosol sales &amp; aerosol fillings  Source: MPMA and BAMA</vt:lpstr>
      <vt:lpstr>PowerPoint Presentation</vt:lpstr>
      <vt:lpstr>3 piece lever lid: Paint &amp; Woodcare Sales   % change on the same period last year  </vt:lpstr>
      <vt:lpstr>Can sales &amp; paint sales  Source: MPMA and BCF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% change on previous year</vt:lpstr>
      <vt:lpstr>3 piece lever lid: Food &amp; ‘others’ sales   % change on the same period last year  </vt:lpstr>
      <vt:lpstr>3 piece lever lid: Industrial sales   % change on the same period last year  </vt:lpstr>
      <vt:lpstr>Narrow aperture containers sales   % change on the same period last year  </vt:lpstr>
      <vt:lpstr>3 piece slip lid can sales   % change on the same period last year  </vt:lpstr>
      <vt:lpstr>PowerPoint Presentation</vt:lpstr>
      <vt:lpstr>PowerPoint Presentation</vt:lpstr>
      <vt:lpstr>2 piece cans </vt:lpstr>
      <vt:lpstr>Total 2 piece cans sales   % change on the same period last year  </vt:lpstr>
      <vt:lpstr>Other packaging products, trays &amp; components sales   % change on the same period last year  </vt:lpstr>
      <vt:lpstr>UK Sales by sector</vt:lpstr>
      <vt:lpstr>Exports</vt:lpstr>
      <vt:lpstr>Export Sales by sector</vt:lpstr>
      <vt:lpstr>Closures Exports  % change on the same period last year  </vt:lpstr>
      <vt:lpstr>Exports 2 piece cans sales   % change on the same period last year  </vt:lpstr>
      <vt:lpstr>Employee numbers  % change on the same period last year  </vt:lpstr>
      <vt:lpstr>Key Points Summary for 2nd half 2019  </vt:lpstr>
      <vt:lpstr>Summary for Containers  </vt:lpstr>
      <vt:lpstr>PowerPoint Presentation</vt:lpstr>
    </vt:vector>
  </TitlesOfParts>
  <Company>Whittle Industry Data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MPMA General Line and Closure Statistics</dc:title>
  <dc:creator>Vineeta Muthoo</dc:creator>
  <cp:lastModifiedBy>Debbie</cp:lastModifiedBy>
  <cp:revision>1068</cp:revision>
  <cp:lastPrinted>2020-03-05T16:50:14Z</cp:lastPrinted>
  <dcterms:created xsi:type="dcterms:W3CDTF">2003-10-13T11:25:28Z</dcterms:created>
  <dcterms:modified xsi:type="dcterms:W3CDTF">2020-03-24T14:46:31Z</dcterms:modified>
</cp:coreProperties>
</file>