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292" r:id="rId2"/>
    <p:sldId id="351" r:id="rId3"/>
    <p:sldId id="392" r:id="rId4"/>
    <p:sldId id="325" r:id="rId5"/>
    <p:sldId id="393" r:id="rId6"/>
    <p:sldId id="352" r:id="rId7"/>
    <p:sldId id="396" r:id="rId8"/>
    <p:sldId id="397" r:id="rId9"/>
    <p:sldId id="398" r:id="rId10"/>
    <p:sldId id="353" r:id="rId11"/>
    <p:sldId id="399" r:id="rId12"/>
    <p:sldId id="400" r:id="rId13"/>
    <p:sldId id="354" r:id="rId14"/>
    <p:sldId id="361" r:id="rId15"/>
    <p:sldId id="402" r:id="rId16"/>
    <p:sldId id="357" r:id="rId17"/>
    <p:sldId id="401" r:id="rId18"/>
    <p:sldId id="358" r:id="rId19"/>
    <p:sldId id="403" r:id="rId20"/>
    <p:sldId id="404" r:id="rId21"/>
    <p:sldId id="405" r:id="rId22"/>
    <p:sldId id="406" r:id="rId23"/>
    <p:sldId id="416" r:id="rId24"/>
    <p:sldId id="417" r:id="rId25"/>
    <p:sldId id="418" r:id="rId26"/>
    <p:sldId id="419" r:id="rId27"/>
    <p:sldId id="420" r:id="rId28"/>
    <p:sldId id="360" r:id="rId29"/>
    <p:sldId id="408" r:id="rId30"/>
    <p:sldId id="407" r:id="rId31"/>
    <p:sldId id="409" r:id="rId32"/>
    <p:sldId id="367" r:id="rId33"/>
    <p:sldId id="383" r:id="rId34"/>
    <p:sldId id="386" r:id="rId35"/>
    <p:sldId id="369" r:id="rId36"/>
    <p:sldId id="370" r:id="rId37"/>
    <p:sldId id="373" r:id="rId38"/>
    <p:sldId id="371" r:id="rId39"/>
    <p:sldId id="372" r:id="rId40"/>
    <p:sldId id="410" r:id="rId41"/>
    <p:sldId id="421" r:id="rId42"/>
    <p:sldId id="411" r:id="rId43"/>
    <p:sldId id="414" r:id="rId44"/>
    <p:sldId id="412" r:id="rId45"/>
    <p:sldId id="413" r:id="rId46"/>
    <p:sldId id="377" r:id="rId47"/>
    <p:sldId id="388" r:id="rId48"/>
    <p:sldId id="415" r:id="rId49"/>
    <p:sldId id="422" r:id="rId50"/>
    <p:sldId id="423" r:id="rId51"/>
    <p:sldId id="424" r:id="rId52"/>
    <p:sldId id="425" r:id="rId53"/>
    <p:sldId id="426" r:id="rId54"/>
    <p:sldId id="427" r:id="rId55"/>
  </p:sldIdLst>
  <p:sldSz cx="12192000" cy="6858000"/>
  <p:notesSz cx="6858000" cy="994568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3"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95C7"/>
    <a:srgbClr val="4596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9631B5-78F2-41C9-869B-9F39066F8104}" styleName="Stijl, gemiddeld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27F97BB-C833-4FB7-BDE5-3F7075034690}" styleName="Stijl, thema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Stijl, gemiddeld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Stijl, licht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410" autoAdjust="0"/>
  </p:normalViewPr>
  <p:slideViewPr>
    <p:cSldViewPr snapToGrid="0" snapToObjects="1" showGuides="1">
      <p:cViewPr varScale="1">
        <p:scale>
          <a:sx n="75" d="100"/>
          <a:sy n="75" d="100"/>
        </p:scale>
        <p:origin x="720" y="78"/>
      </p:cViewPr>
      <p:guideLst>
        <p:guide orient="horz" pos="2160"/>
        <p:guide pos="3840"/>
      </p:guideLst>
    </p:cSldViewPr>
  </p:slideViewPr>
  <p:outlineViewPr>
    <p:cViewPr>
      <p:scale>
        <a:sx n="33" d="100"/>
        <a:sy n="33" d="100"/>
      </p:scale>
      <p:origin x="0" y="-2796"/>
    </p:cViewPr>
  </p:outlineViewPr>
  <p:notesTextViewPr>
    <p:cViewPr>
      <p:scale>
        <a:sx n="1" d="1"/>
        <a:sy n="1" d="1"/>
      </p:scale>
      <p:origin x="0" y="0"/>
    </p:cViewPr>
  </p:notesTextViewPr>
  <p:sorterViewPr>
    <p:cViewPr varScale="1">
      <p:scale>
        <a:sx n="1" d="1"/>
        <a:sy n="1" d="1"/>
      </p:scale>
      <p:origin x="0" y="-2796"/>
    </p:cViewPr>
  </p:sorterViewPr>
  <p:notesViewPr>
    <p:cSldViewPr snapToGrid="0" snapToObjects="1" showGuides="1">
      <p:cViewPr varScale="1">
        <p:scale>
          <a:sx n="45" d="100"/>
          <a:sy n="45" d="100"/>
        </p:scale>
        <p:origin x="2760" y="56"/>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BB339A7-D025-4A44-97E6-9CBB8544063C}"/>
              </a:ext>
            </a:extLst>
          </p:cNvPr>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xmlns="" id="{F63E9996-C6A2-4D59-9E85-572DB61D7699}"/>
              </a:ext>
            </a:extLst>
          </p:cNvPr>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25E2C616-5D19-47A3-8617-E28E136C41F9}" type="datetimeFigureOut">
              <a:rPr lang="en-GB" smtClean="0"/>
              <a:t>28/04/2020</a:t>
            </a:fld>
            <a:endParaRPr lang="en-GB"/>
          </a:p>
        </p:txBody>
      </p:sp>
      <p:sp>
        <p:nvSpPr>
          <p:cNvPr id="4" name="Footer Placeholder 3">
            <a:extLst>
              <a:ext uri="{FF2B5EF4-FFF2-40B4-BE49-F238E27FC236}">
                <a16:creationId xmlns:a16="http://schemas.microsoft.com/office/drawing/2014/main" xmlns="" id="{780051B7-91EF-45D0-90C0-CA1BBE6E7A93}"/>
              </a:ext>
            </a:extLst>
          </p:cNvPr>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xmlns="" id="{80F147CC-C07D-4276-8460-64E39D7FECF7}"/>
              </a:ext>
            </a:extLst>
          </p:cNvPr>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1322DBD2-EBB6-4E72-AC8B-A219D1C1B18E}" type="slidenum">
              <a:rPr lang="en-GB" smtClean="0"/>
              <a:t>‹#›</a:t>
            </a:fld>
            <a:endParaRPr lang="en-GB"/>
          </a:p>
        </p:txBody>
      </p:sp>
    </p:spTree>
    <p:extLst>
      <p:ext uri="{BB962C8B-B14F-4D97-AF65-F5344CB8AC3E}">
        <p14:creationId xmlns:p14="http://schemas.microsoft.com/office/powerpoint/2010/main" val="41669768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94B2DC72-EFDA-3F4F-8BED-54F646997460}" type="datetimeFigureOut">
              <a:rPr lang="nl-NL" smtClean="0"/>
              <a:t>28-4-2020</a:t>
            </a:fld>
            <a:endParaRPr lang="nl-NL"/>
          </a:p>
        </p:txBody>
      </p:sp>
      <p:sp>
        <p:nvSpPr>
          <p:cNvPr id="4" name="Tijdelijke aanduiding voor dia-afbeelding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0B0CA944-CAA5-D847-B226-9B6BDDAAA986}" type="slidenum">
              <a:rPr lang="nl-NL" smtClean="0"/>
              <a:t>‹#›</a:t>
            </a:fld>
            <a:endParaRPr lang="nl-NL"/>
          </a:p>
        </p:txBody>
      </p:sp>
    </p:spTree>
    <p:extLst>
      <p:ext uri="{BB962C8B-B14F-4D97-AF65-F5344CB8AC3E}">
        <p14:creationId xmlns:p14="http://schemas.microsoft.com/office/powerpoint/2010/main" val="109844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QmMO9TbTMVg&amp;feature=youtu.b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B0CA944-CAA5-D847-B226-9B6BDDAAA986}" type="slidenum">
              <a:rPr lang="nl-NL" smtClean="0"/>
              <a:t>1</a:t>
            </a:fld>
            <a:endParaRPr lang="nl-NL"/>
          </a:p>
        </p:txBody>
      </p:sp>
    </p:spTree>
    <p:extLst>
      <p:ext uri="{BB962C8B-B14F-4D97-AF65-F5344CB8AC3E}">
        <p14:creationId xmlns:p14="http://schemas.microsoft.com/office/powerpoint/2010/main" val="2311105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7825" y="376238"/>
            <a:ext cx="3176588" cy="1787525"/>
          </a:xfrm>
        </p:spPr>
      </p:sp>
      <p:sp>
        <p:nvSpPr>
          <p:cNvPr id="3" name="Notes Placeholder 2"/>
          <p:cNvSpPr>
            <a:spLocks noGrp="1"/>
          </p:cNvSpPr>
          <p:nvPr>
            <p:ph type="body" idx="1"/>
          </p:nvPr>
        </p:nvSpPr>
        <p:spPr>
          <a:xfrm>
            <a:off x="685800" y="2443798"/>
            <a:ext cx="5486400" cy="7002879"/>
          </a:xfrm>
        </p:spPr>
        <p:txBody>
          <a:bodyPr/>
          <a:lstStyle/>
          <a:p>
            <a:r>
              <a:rPr lang="en-GB" sz="1600" dirty="0"/>
              <a:t>Scotland still plan to include PET, glass, aluminium and steel beverage cans in their </a:t>
            </a:r>
            <a:r>
              <a:rPr lang="en-GB" sz="1600" dirty="0" smtClean="0"/>
              <a:t>DRS</a:t>
            </a:r>
          </a:p>
          <a:p>
            <a:endParaRPr lang="en-GB" sz="1600" dirty="0"/>
          </a:p>
          <a:p>
            <a:r>
              <a:rPr lang="en-GB" sz="1600" dirty="0"/>
              <a:t>Glass industry continues to argue hard that they should not be included due in part to their 67% recycling </a:t>
            </a:r>
            <a:r>
              <a:rPr lang="en-GB" sz="1600" dirty="0" smtClean="0"/>
              <a:t>rate</a:t>
            </a:r>
          </a:p>
          <a:p>
            <a:endParaRPr lang="en-GB" sz="1600" dirty="0"/>
          </a:p>
          <a:p>
            <a:r>
              <a:rPr lang="en-GB" sz="1600" dirty="0"/>
              <a:t>Point has been made to Scottish Government that by that definition beverage cans should also be </a:t>
            </a:r>
            <a:r>
              <a:rPr lang="en-GB" sz="1600" dirty="0" smtClean="0"/>
              <a:t>excluded</a:t>
            </a:r>
          </a:p>
          <a:p>
            <a:endParaRPr lang="en-GB" sz="1600" dirty="0"/>
          </a:p>
          <a:p>
            <a:r>
              <a:rPr lang="en-GB" sz="1600" dirty="0"/>
              <a:t>However this situation is unlikely to </a:t>
            </a:r>
            <a:r>
              <a:rPr lang="en-GB" sz="1600" dirty="0" smtClean="0"/>
              <a:t>change</a:t>
            </a:r>
          </a:p>
          <a:p>
            <a:endParaRPr lang="en-GB" sz="1600" dirty="0"/>
          </a:p>
          <a:p>
            <a:r>
              <a:rPr lang="en-GB" sz="1600" dirty="0"/>
              <a:t>Currently the deposit is still set at 20p per container although we continue to challenge </a:t>
            </a:r>
            <a:r>
              <a:rPr lang="en-GB" sz="1600" dirty="0" smtClean="0"/>
              <a:t>this</a:t>
            </a:r>
          </a:p>
          <a:p>
            <a:endParaRPr lang="en-GB" sz="1600" dirty="0"/>
          </a:p>
          <a:p>
            <a:r>
              <a:rPr lang="en-GB" sz="1600" dirty="0"/>
              <a:t>MPMA attended Zero Waste Scotland’s Corporate Plan launch on the 12</a:t>
            </a:r>
            <a:r>
              <a:rPr lang="en-GB" sz="1600" baseline="30000" dirty="0"/>
              <a:t>th</a:t>
            </a:r>
            <a:r>
              <a:rPr lang="en-GB" sz="1600" dirty="0"/>
              <a:t> September and took the opportunity to raise this issue again directly with the DRS team and ZWS’s CEO Iain </a:t>
            </a:r>
            <a:r>
              <a:rPr lang="en-GB" sz="1600" dirty="0" smtClean="0"/>
              <a:t>Gulland</a:t>
            </a:r>
          </a:p>
          <a:p>
            <a:endParaRPr lang="en-GB" sz="1600" dirty="0"/>
          </a:p>
          <a:p>
            <a:r>
              <a:rPr lang="en-GB" sz="1600" dirty="0"/>
              <a:t>Whether anything can be changed is debatable but an offer of a meeting with ZWS and the Scottish Government was offered</a:t>
            </a:r>
          </a:p>
          <a:p>
            <a:endParaRPr lang="en-GB" sz="1600" dirty="0" smtClean="0"/>
          </a:p>
          <a:p>
            <a:r>
              <a:rPr lang="en-GB" sz="1600" dirty="0" smtClean="0"/>
              <a:t>.</a:t>
            </a:r>
            <a:endParaRPr lang="en-GB" sz="1600" dirty="0"/>
          </a:p>
        </p:txBody>
      </p:sp>
      <p:sp>
        <p:nvSpPr>
          <p:cNvPr id="4" name="Slide Number Placeholder 3"/>
          <p:cNvSpPr>
            <a:spLocks noGrp="1"/>
          </p:cNvSpPr>
          <p:nvPr>
            <p:ph type="sldNum" sz="quarter" idx="10"/>
          </p:nvPr>
        </p:nvSpPr>
        <p:spPr/>
        <p:txBody>
          <a:bodyPr/>
          <a:lstStyle/>
          <a:p>
            <a:fld id="{0B0CA944-CAA5-D847-B226-9B6BDDAAA986}" type="slidenum">
              <a:rPr lang="nl-NL" smtClean="0"/>
              <a:t>10</a:t>
            </a:fld>
            <a:endParaRPr lang="nl-NL"/>
          </a:p>
        </p:txBody>
      </p:sp>
    </p:spTree>
    <p:extLst>
      <p:ext uri="{BB962C8B-B14F-4D97-AF65-F5344CB8AC3E}">
        <p14:creationId xmlns:p14="http://schemas.microsoft.com/office/powerpoint/2010/main" val="1274447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7825" y="376238"/>
            <a:ext cx="3176588" cy="1787525"/>
          </a:xfrm>
        </p:spPr>
      </p:sp>
      <p:sp>
        <p:nvSpPr>
          <p:cNvPr id="3" name="Notes Placeholder 2"/>
          <p:cNvSpPr>
            <a:spLocks noGrp="1"/>
          </p:cNvSpPr>
          <p:nvPr>
            <p:ph type="body" idx="1"/>
          </p:nvPr>
        </p:nvSpPr>
        <p:spPr>
          <a:xfrm>
            <a:off x="685800" y="2443798"/>
            <a:ext cx="5486400" cy="7002879"/>
          </a:xfrm>
        </p:spPr>
        <p:txBody>
          <a:bodyPr/>
          <a:lstStyle/>
          <a:p>
            <a:r>
              <a:rPr lang="en-GB" sz="1600" dirty="0"/>
              <a:t>Scotland still plan to include PET, glass, aluminium and steel beverage cans in their </a:t>
            </a:r>
            <a:r>
              <a:rPr lang="en-GB" sz="1600" dirty="0" smtClean="0"/>
              <a:t>DRS</a:t>
            </a:r>
          </a:p>
          <a:p>
            <a:endParaRPr lang="en-GB" sz="1600" dirty="0"/>
          </a:p>
          <a:p>
            <a:r>
              <a:rPr lang="en-GB" sz="1600" dirty="0"/>
              <a:t>Glass industry continues to argue hard that they should not be included due in part to their 67% recycling </a:t>
            </a:r>
            <a:r>
              <a:rPr lang="en-GB" sz="1600" dirty="0" smtClean="0"/>
              <a:t>rate</a:t>
            </a:r>
          </a:p>
          <a:p>
            <a:endParaRPr lang="en-GB" sz="1600" dirty="0"/>
          </a:p>
          <a:p>
            <a:r>
              <a:rPr lang="en-GB" sz="1600" dirty="0"/>
              <a:t>Point has been made to Scottish Government that by that definition beverage cans should also be </a:t>
            </a:r>
            <a:r>
              <a:rPr lang="en-GB" sz="1600" dirty="0" smtClean="0"/>
              <a:t>excluded</a:t>
            </a:r>
          </a:p>
          <a:p>
            <a:endParaRPr lang="en-GB" sz="1600" dirty="0"/>
          </a:p>
          <a:p>
            <a:r>
              <a:rPr lang="en-GB" sz="1600" dirty="0"/>
              <a:t>However this situation is unlikely to </a:t>
            </a:r>
            <a:r>
              <a:rPr lang="en-GB" sz="1600" dirty="0" smtClean="0"/>
              <a:t>change</a:t>
            </a:r>
          </a:p>
          <a:p>
            <a:endParaRPr lang="en-GB" sz="1600" dirty="0"/>
          </a:p>
          <a:p>
            <a:r>
              <a:rPr lang="en-GB" sz="1600" dirty="0"/>
              <a:t>Currently the deposit is still set at 20p per container although we continue to challenge </a:t>
            </a:r>
            <a:r>
              <a:rPr lang="en-GB" sz="1600" dirty="0" smtClean="0"/>
              <a:t>this</a:t>
            </a:r>
          </a:p>
          <a:p>
            <a:endParaRPr lang="en-GB" sz="1600" dirty="0"/>
          </a:p>
          <a:p>
            <a:r>
              <a:rPr lang="en-GB" sz="1600" dirty="0"/>
              <a:t>MPMA attended Zero Waste Scotland’s Corporate Plan launch on the 12</a:t>
            </a:r>
            <a:r>
              <a:rPr lang="en-GB" sz="1600" baseline="30000" dirty="0"/>
              <a:t>th</a:t>
            </a:r>
            <a:r>
              <a:rPr lang="en-GB" sz="1600" dirty="0"/>
              <a:t> September and took the opportunity to raise this issue again directly with the DRS team and ZWS’s CEO Iain </a:t>
            </a:r>
            <a:r>
              <a:rPr lang="en-GB" sz="1600" dirty="0" smtClean="0"/>
              <a:t>Gulland</a:t>
            </a:r>
          </a:p>
          <a:p>
            <a:endParaRPr lang="en-GB" sz="1600" dirty="0"/>
          </a:p>
          <a:p>
            <a:r>
              <a:rPr lang="en-GB" sz="1600" dirty="0"/>
              <a:t>Whether anything can be changed is debatable but an offer of a meeting with ZWS and the Scottish Government was offered</a:t>
            </a:r>
          </a:p>
          <a:p>
            <a:endParaRPr lang="en-GB" sz="1600" dirty="0" smtClean="0"/>
          </a:p>
          <a:p>
            <a:r>
              <a:rPr lang="en-GB" sz="1600" dirty="0" smtClean="0"/>
              <a:t>.</a:t>
            </a:r>
            <a:endParaRPr lang="en-GB" sz="1600" dirty="0"/>
          </a:p>
        </p:txBody>
      </p:sp>
      <p:sp>
        <p:nvSpPr>
          <p:cNvPr id="4" name="Slide Number Placeholder 3"/>
          <p:cNvSpPr>
            <a:spLocks noGrp="1"/>
          </p:cNvSpPr>
          <p:nvPr>
            <p:ph type="sldNum" sz="quarter" idx="10"/>
          </p:nvPr>
        </p:nvSpPr>
        <p:spPr/>
        <p:txBody>
          <a:bodyPr/>
          <a:lstStyle/>
          <a:p>
            <a:fld id="{0B0CA944-CAA5-D847-B226-9B6BDDAAA986}" type="slidenum">
              <a:rPr lang="nl-NL" smtClean="0"/>
              <a:t>11</a:t>
            </a:fld>
            <a:endParaRPr lang="nl-NL"/>
          </a:p>
        </p:txBody>
      </p:sp>
    </p:spTree>
    <p:extLst>
      <p:ext uri="{BB962C8B-B14F-4D97-AF65-F5344CB8AC3E}">
        <p14:creationId xmlns:p14="http://schemas.microsoft.com/office/powerpoint/2010/main" val="1372151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3888" y="788988"/>
            <a:ext cx="2613025" cy="1470025"/>
          </a:xfrm>
        </p:spPr>
      </p:sp>
      <p:sp>
        <p:nvSpPr>
          <p:cNvPr id="3" name="Notes Placeholder 2"/>
          <p:cNvSpPr>
            <a:spLocks noGrp="1"/>
          </p:cNvSpPr>
          <p:nvPr>
            <p:ph type="body" idx="1"/>
          </p:nvPr>
        </p:nvSpPr>
        <p:spPr>
          <a:xfrm>
            <a:off x="685800" y="2500631"/>
            <a:ext cx="5662749" cy="6946046"/>
          </a:xfrm>
        </p:spPr>
        <p:txBody>
          <a:bodyPr/>
          <a:lstStyle/>
          <a:p>
            <a:r>
              <a:rPr lang="en-GB" dirty="0"/>
              <a:t>As previously reported current Articles &amp; Memorandum of Association date from 1978 and need </a:t>
            </a:r>
            <a:r>
              <a:rPr lang="en-GB" dirty="0" smtClean="0"/>
              <a:t>revising. It </a:t>
            </a:r>
            <a:r>
              <a:rPr lang="en-GB" dirty="0"/>
              <a:t>was agreed the new Articles should:</a:t>
            </a:r>
          </a:p>
          <a:p>
            <a:pPr lvl="1"/>
            <a:r>
              <a:rPr lang="en-GB" sz="1600" dirty="0"/>
              <a:t>Remove limit of 200 members</a:t>
            </a:r>
          </a:p>
          <a:p>
            <a:pPr lvl="1"/>
            <a:r>
              <a:rPr lang="en-GB" sz="1600" dirty="0"/>
              <a:t>Broaden scope to include companies that make containers greater than 25 litres</a:t>
            </a:r>
          </a:p>
          <a:p>
            <a:pPr lvl="1"/>
            <a:r>
              <a:rPr lang="en-GB" sz="1600" dirty="0"/>
              <a:t>Reduce of size of required  quorum for a General Meeting</a:t>
            </a:r>
          </a:p>
          <a:p>
            <a:endParaRPr lang="en-GB" dirty="0" smtClean="0"/>
          </a:p>
          <a:p>
            <a:r>
              <a:rPr lang="en-GB" dirty="0" smtClean="0"/>
              <a:t>Inclusion </a:t>
            </a:r>
            <a:r>
              <a:rPr lang="en-GB" dirty="0"/>
              <a:t>of MPMA (CCL) Limited was discussed, but it was agreed to keep the organisations separate</a:t>
            </a:r>
          </a:p>
          <a:p>
            <a:r>
              <a:rPr lang="en-GB" dirty="0"/>
              <a:t>Progress:</a:t>
            </a:r>
          </a:p>
          <a:p>
            <a:pPr lvl="1"/>
            <a:r>
              <a:rPr lang="en-GB" sz="1600" dirty="0"/>
              <a:t>The original Articles and Memorandum of Association have been combined with the more recent MPMA Rules of Management and the resulting document modified to reflect the above </a:t>
            </a:r>
            <a:r>
              <a:rPr lang="en-GB" sz="1600" dirty="0" smtClean="0"/>
              <a:t>requirements</a:t>
            </a:r>
          </a:p>
          <a:p>
            <a:pPr lvl="1"/>
            <a:endParaRPr lang="en-GB" sz="1600" dirty="0"/>
          </a:p>
          <a:p>
            <a:pPr lvl="1"/>
            <a:r>
              <a:rPr lang="en-GB" sz="1600" dirty="0"/>
              <a:t>This document will now be reviewed by MPMA’s lawyers prior to offering to the Council for approval</a:t>
            </a:r>
          </a:p>
          <a:p>
            <a:endParaRPr lang="en-GB" dirty="0"/>
          </a:p>
        </p:txBody>
      </p:sp>
      <p:sp>
        <p:nvSpPr>
          <p:cNvPr id="4" name="Slide Number Placeholder 3"/>
          <p:cNvSpPr>
            <a:spLocks noGrp="1"/>
          </p:cNvSpPr>
          <p:nvPr>
            <p:ph type="sldNum" sz="quarter" idx="10"/>
          </p:nvPr>
        </p:nvSpPr>
        <p:spPr/>
        <p:txBody>
          <a:bodyPr/>
          <a:lstStyle/>
          <a:p>
            <a:fld id="{0B0CA944-CAA5-D847-B226-9B6BDDAAA986}" type="slidenum">
              <a:rPr lang="nl-NL" smtClean="0"/>
              <a:t>12</a:t>
            </a:fld>
            <a:endParaRPr lang="nl-NL"/>
          </a:p>
        </p:txBody>
      </p:sp>
    </p:spTree>
    <p:extLst>
      <p:ext uri="{BB962C8B-B14F-4D97-AF65-F5344CB8AC3E}">
        <p14:creationId xmlns:p14="http://schemas.microsoft.com/office/powerpoint/2010/main" val="3932872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1950" y="317500"/>
            <a:ext cx="3287713" cy="1851025"/>
          </a:xfrm>
        </p:spPr>
      </p:sp>
      <p:sp>
        <p:nvSpPr>
          <p:cNvPr id="3" name="Notes Placeholder 2"/>
          <p:cNvSpPr>
            <a:spLocks noGrp="1"/>
          </p:cNvSpPr>
          <p:nvPr>
            <p:ph type="body" idx="1"/>
          </p:nvPr>
        </p:nvSpPr>
        <p:spPr>
          <a:xfrm>
            <a:off x="685800" y="2533289"/>
            <a:ext cx="5486400" cy="6913389"/>
          </a:xfrm>
        </p:spPr>
        <p:txBody>
          <a:bodyPr/>
          <a:lstStyle/>
          <a:p>
            <a:pPr>
              <a:spcAft>
                <a:spcPts val="600"/>
              </a:spcAft>
            </a:pPr>
            <a:r>
              <a:rPr lang="en-GB" sz="1600" dirty="0"/>
              <a:t>PRN prices remain high for Aluminium - PRN’s are currently trading at between £350 - £450</a:t>
            </a:r>
          </a:p>
          <a:p>
            <a:pPr marL="136525" indent="-285750">
              <a:spcAft>
                <a:spcPts val="600"/>
              </a:spcAft>
            </a:pPr>
            <a:r>
              <a:rPr lang="en-GB" sz="1600" dirty="0"/>
              <a:t>Steel PRN’s by comparison are trading around £30 - £40</a:t>
            </a:r>
          </a:p>
          <a:p>
            <a:pPr>
              <a:spcAft>
                <a:spcPts val="600"/>
              </a:spcAft>
            </a:pPr>
            <a:r>
              <a:rPr lang="en-GB" sz="1600" dirty="0"/>
              <a:t>Recent information from Ecosurety suggests that the aluminium price is high for a range of </a:t>
            </a:r>
            <a:r>
              <a:rPr lang="en-GB" sz="1600" dirty="0" smtClean="0"/>
              <a:t>reasons:</a:t>
            </a:r>
          </a:p>
          <a:p>
            <a:pPr>
              <a:spcAft>
                <a:spcPts val="600"/>
              </a:spcAft>
            </a:pPr>
            <a:endParaRPr lang="en-GB" sz="1600" dirty="0" smtClean="0"/>
          </a:p>
          <a:p>
            <a:pPr>
              <a:spcAft>
                <a:spcPts val="600"/>
              </a:spcAft>
            </a:pPr>
            <a:r>
              <a:rPr lang="en-GB" sz="1600" dirty="0" smtClean="0"/>
              <a:t>Effects of the final UK conversions to aluminium beverage cans from steel now being felt (Britvic?). More material now needs to be processed, so more PRNs required</a:t>
            </a:r>
          </a:p>
          <a:p>
            <a:pPr>
              <a:spcAft>
                <a:spcPts val="600"/>
              </a:spcAft>
            </a:pPr>
            <a:r>
              <a:rPr lang="en-GB" sz="1600" dirty="0" smtClean="0"/>
              <a:t>However, at the same time aluminium processing capacity has been lost from companies registered to issue PRNs</a:t>
            </a:r>
          </a:p>
          <a:p>
            <a:pPr>
              <a:spcAft>
                <a:spcPts val="600"/>
              </a:spcAft>
            </a:pPr>
            <a:r>
              <a:rPr lang="en-GB" sz="1600" dirty="0" smtClean="0"/>
              <a:t>Greater proportion of aluminium packaging being processed by companies unable to issue PRNs</a:t>
            </a:r>
          </a:p>
          <a:p>
            <a:pPr>
              <a:spcAft>
                <a:spcPts val="600"/>
              </a:spcAft>
            </a:pPr>
            <a:r>
              <a:rPr lang="en-GB" sz="1600" dirty="0" smtClean="0"/>
              <a:t>Companies are now trying to register but are unlikely to succeed until the end of the year/early 2020</a:t>
            </a:r>
          </a:p>
          <a:p>
            <a:pPr>
              <a:spcAft>
                <a:spcPts val="600"/>
              </a:spcAft>
            </a:pPr>
            <a:r>
              <a:rPr lang="en-GB" sz="1600" dirty="0" smtClean="0"/>
              <a:t>Aluminium target will increase by 3% for 2020 &amp; Ecosurety believe that PRN prices are likely to increase further before they drops back to a sensible level. Timescale currently unclear.</a:t>
            </a:r>
          </a:p>
          <a:p>
            <a:pPr>
              <a:spcAft>
                <a:spcPts val="600"/>
              </a:spcAft>
            </a:pPr>
            <a:r>
              <a:rPr lang="en-GB" sz="1600" dirty="0" smtClean="0"/>
              <a:t>Companies currently trying to hedge by buying ahead</a:t>
            </a:r>
          </a:p>
          <a:p>
            <a:endParaRPr lang="en-GB" dirty="0"/>
          </a:p>
        </p:txBody>
      </p:sp>
      <p:sp>
        <p:nvSpPr>
          <p:cNvPr id="4" name="Slide Number Placeholder 3"/>
          <p:cNvSpPr>
            <a:spLocks noGrp="1"/>
          </p:cNvSpPr>
          <p:nvPr>
            <p:ph type="sldNum" sz="quarter" idx="10"/>
          </p:nvPr>
        </p:nvSpPr>
        <p:spPr/>
        <p:txBody>
          <a:bodyPr/>
          <a:lstStyle/>
          <a:p>
            <a:fld id="{0B0CA944-CAA5-D847-B226-9B6BDDAAA986}" type="slidenum">
              <a:rPr lang="nl-NL" smtClean="0"/>
              <a:t>13</a:t>
            </a:fld>
            <a:endParaRPr lang="nl-NL"/>
          </a:p>
        </p:txBody>
      </p:sp>
    </p:spTree>
    <p:extLst>
      <p:ext uri="{BB962C8B-B14F-4D97-AF65-F5344CB8AC3E}">
        <p14:creationId xmlns:p14="http://schemas.microsoft.com/office/powerpoint/2010/main" val="1498439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47663"/>
            <a:ext cx="3571875" cy="2009775"/>
          </a:xfrm>
        </p:spPr>
      </p:sp>
      <p:sp>
        <p:nvSpPr>
          <p:cNvPr id="3" name="Notes Placeholder 2"/>
          <p:cNvSpPr>
            <a:spLocks noGrp="1"/>
          </p:cNvSpPr>
          <p:nvPr>
            <p:ph type="body" idx="1"/>
          </p:nvPr>
        </p:nvSpPr>
        <p:spPr>
          <a:xfrm>
            <a:off x="685800" y="2529047"/>
            <a:ext cx="5486400" cy="6917631"/>
          </a:xfrm>
        </p:spPr>
        <p:txBody>
          <a:bodyPr/>
          <a:lstStyle/>
          <a:p>
            <a:r>
              <a:rPr lang="en-GB" sz="1600" dirty="0"/>
              <a:t>PRN prices remain high for Plastics - Plastic PRN’s are currently trading at between £375 - £</a:t>
            </a:r>
            <a:r>
              <a:rPr lang="en-GB" sz="1600" dirty="0" smtClean="0"/>
              <a:t>450</a:t>
            </a:r>
          </a:p>
          <a:p>
            <a:endParaRPr lang="en-GB" sz="1600" dirty="0"/>
          </a:p>
          <a:p>
            <a:r>
              <a:rPr lang="en-GB" sz="1600" dirty="0"/>
              <a:t>Recent information from Ecosurety suggests that the plastics price is high for a range of reasons</a:t>
            </a:r>
            <a:r>
              <a:rPr lang="en-GB" sz="1600" dirty="0" smtClean="0"/>
              <a:t>:</a:t>
            </a:r>
          </a:p>
          <a:p>
            <a:endParaRPr lang="en-GB" sz="1600" dirty="0"/>
          </a:p>
          <a:p>
            <a:r>
              <a:rPr lang="en-GB" sz="1600" dirty="0"/>
              <a:t>Effects being felt of Chinese Sword and the loss of other export </a:t>
            </a:r>
            <a:r>
              <a:rPr lang="en-GB" sz="1600" dirty="0" smtClean="0"/>
              <a:t>markets</a:t>
            </a:r>
          </a:p>
          <a:p>
            <a:endParaRPr lang="en-GB" sz="1600" dirty="0"/>
          </a:p>
          <a:p>
            <a:r>
              <a:rPr lang="en-GB" sz="1600" dirty="0"/>
              <a:t>More plastic now needs to be processed domestically, more PRNs required, but far too little reprocessing capacity available</a:t>
            </a:r>
          </a:p>
          <a:p>
            <a:r>
              <a:rPr lang="en-GB" sz="1600" dirty="0"/>
              <a:t>Situation exacerbated by increase in required recycling rate for plastic – this is only going to get worse into 2020 and beyond</a:t>
            </a:r>
          </a:p>
          <a:p>
            <a:endParaRPr lang="en-GB" sz="1600" dirty="0" smtClean="0"/>
          </a:p>
          <a:p>
            <a:r>
              <a:rPr lang="en-GB" sz="1600" dirty="0" smtClean="0"/>
              <a:t>Ecosurety </a:t>
            </a:r>
            <a:r>
              <a:rPr lang="en-GB" sz="1600" dirty="0"/>
              <a:t>believe that environmental costs around plastics will increase further still in 2023 under the new EPR system and its modulated fees</a:t>
            </a:r>
          </a:p>
          <a:p>
            <a:endParaRPr lang="en-GB" sz="1600" dirty="0" smtClean="0"/>
          </a:p>
          <a:p>
            <a:r>
              <a:rPr lang="en-GB" sz="1600" dirty="0" smtClean="0"/>
              <a:t>In </a:t>
            </a:r>
            <a:r>
              <a:rPr lang="en-GB" sz="1600" dirty="0"/>
              <a:t>fact Ecosurety are already working with clients to look at packaging material conversions away from the likely “problem materials” in preparation for 2023 and EPR</a:t>
            </a:r>
          </a:p>
          <a:p>
            <a:endParaRPr lang="en-GB" sz="1600" dirty="0" smtClean="0"/>
          </a:p>
          <a:p>
            <a:r>
              <a:rPr lang="en-GB" sz="1600" dirty="0" smtClean="0"/>
              <a:t>Ecosurety </a:t>
            </a:r>
            <a:r>
              <a:rPr lang="en-GB" sz="1600" dirty="0"/>
              <a:t>have been asked for calculation for metal and plastic paint cans</a:t>
            </a:r>
          </a:p>
          <a:p>
            <a:endParaRPr lang="en-GB" dirty="0"/>
          </a:p>
        </p:txBody>
      </p:sp>
      <p:sp>
        <p:nvSpPr>
          <p:cNvPr id="4" name="Slide Number Placeholder 3"/>
          <p:cNvSpPr>
            <a:spLocks noGrp="1"/>
          </p:cNvSpPr>
          <p:nvPr>
            <p:ph type="sldNum" sz="quarter" idx="10"/>
          </p:nvPr>
        </p:nvSpPr>
        <p:spPr/>
        <p:txBody>
          <a:bodyPr/>
          <a:lstStyle/>
          <a:p>
            <a:fld id="{0B0CA944-CAA5-D847-B226-9B6BDDAAA986}" type="slidenum">
              <a:rPr lang="nl-NL" smtClean="0"/>
              <a:t>14</a:t>
            </a:fld>
            <a:endParaRPr lang="nl-NL"/>
          </a:p>
        </p:txBody>
      </p:sp>
    </p:spTree>
    <p:extLst>
      <p:ext uri="{BB962C8B-B14F-4D97-AF65-F5344CB8AC3E}">
        <p14:creationId xmlns:p14="http://schemas.microsoft.com/office/powerpoint/2010/main" val="3013098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3538" y="476250"/>
            <a:ext cx="3284537" cy="1847850"/>
          </a:xfrm>
        </p:spPr>
      </p:sp>
      <p:sp>
        <p:nvSpPr>
          <p:cNvPr id="3" name="Notes Placeholder 2"/>
          <p:cNvSpPr>
            <a:spLocks noGrp="1"/>
          </p:cNvSpPr>
          <p:nvPr>
            <p:ph type="body" idx="1"/>
          </p:nvPr>
        </p:nvSpPr>
        <p:spPr>
          <a:xfrm>
            <a:off x="685800" y="2534194"/>
            <a:ext cx="5486400" cy="5466806"/>
          </a:xfrm>
        </p:spPr>
        <p:txBody>
          <a:bodyPr/>
          <a:lstStyle/>
          <a:p>
            <a:endParaRPr lang="en-GB" dirty="0"/>
          </a:p>
        </p:txBody>
      </p:sp>
      <p:sp>
        <p:nvSpPr>
          <p:cNvPr id="4" name="Slide Number Placeholder 3"/>
          <p:cNvSpPr>
            <a:spLocks noGrp="1"/>
          </p:cNvSpPr>
          <p:nvPr>
            <p:ph type="sldNum" sz="quarter" idx="10"/>
          </p:nvPr>
        </p:nvSpPr>
        <p:spPr/>
        <p:txBody>
          <a:bodyPr/>
          <a:lstStyle/>
          <a:p>
            <a:fld id="{0B0CA944-CAA5-D847-B226-9B6BDDAAA986}" type="slidenum">
              <a:rPr lang="nl-NL" smtClean="0"/>
              <a:t>15</a:t>
            </a:fld>
            <a:endParaRPr lang="nl-NL"/>
          </a:p>
        </p:txBody>
      </p:sp>
    </p:spTree>
    <p:extLst>
      <p:ext uri="{BB962C8B-B14F-4D97-AF65-F5344CB8AC3E}">
        <p14:creationId xmlns:p14="http://schemas.microsoft.com/office/powerpoint/2010/main" val="1224188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0350" y="254000"/>
            <a:ext cx="3516313" cy="1978025"/>
          </a:xfrm>
        </p:spPr>
      </p:sp>
      <p:sp>
        <p:nvSpPr>
          <p:cNvPr id="3" name="Notes Placeholder 2"/>
          <p:cNvSpPr>
            <a:spLocks noGrp="1"/>
          </p:cNvSpPr>
          <p:nvPr>
            <p:ph type="body" idx="1"/>
          </p:nvPr>
        </p:nvSpPr>
        <p:spPr>
          <a:xfrm>
            <a:off x="685800" y="2386964"/>
            <a:ext cx="5486400" cy="7345601"/>
          </a:xfrm>
        </p:spPr>
        <p:txBody>
          <a:bodyPr/>
          <a:lstStyle/>
          <a:p>
            <a:r>
              <a:rPr lang="en-GB" sz="1600" dirty="0" smtClean="0"/>
              <a:t>On the 28th July 2016 the German Federal Institute for Risk Assessment (</a:t>
            </a:r>
            <a:r>
              <a:rPr lang="en-GB" sz="1600" dirty="0" err="1" smtClean="0"/>
              <a:t>BfR</a:t>
            </a:r>
            <a:r>
              <a:rPr lang="en-GB" sz="1600" dirty="0" smtClean="0"/>
              <a:t>) published a statement regarding the migration of </a:t>
            </a:r>
            <a:r>
              <a:rPr lang="en-GB" sz="1600" dirty="0" err="1" smtClean="0"/>
              <a:t>cyclo</a:t>
            </a:r>
            <a:r>
              <a:rPr lang="en-GB" sz="1600" dirty="0" smtClean="0"/>
              <a:t>-di-BADGE (</a:t>
            </a:r>
            <a:r>
              <a:rPr lang="en-GB" sz="1600" dirty="0" err="1" smtClean="0"/>
              <a:t>CdB</a:t>
            </a:r>
            <a:r>
              <a:rPr lang="en-GB" sz="1600" dirty="0" smtClean="0"/>
              <a:t>) from food cans into oily foods</a:t>
            </a:r>
          </a:p>
          <a:p>
            <a:endParaRPr lang="en-GB" sz="1600" dirty="0" smtClean="0"/>
          </a:p>
          <a:p>
            <a:r>
              <a:rPr lang="en-GB" sz="1600" dirty="0" err="1" smtClean="0"/>
              <a:t>CdB</a:t>
            </a:r>
            <a:r>
              <a:rPr lang="en-GB" sz="1600" dirty="0" smtClean="0"/>
              <a:t> is a non-intentionally added substance (NIAS) formed as a by-product during the manufacture of epoxy resins</a:t>
            </a:r>
          </a:p>
          <a:p>
            <a:endParaRPr lang="en-GB" sz="1600" dirty="0" smtClean="0"/>
          </a:p>
          <a:p>
            <a:r>
              <a:rPr lang="en-GB" sz="1600" dirty="0" err="1" smtClean="0"/>
              <a:t>CdB</a:t>
            </a:r>
            <a:r>
              <a:rPr lang="en-GB" sz="1600" dirty="0" smtClean="0"/>
              <a:t> consists of bisphenol A (BPA, CAS 80-05-7) and bisphenol A </a:t>
            </a:r>
            <a:r>
              <a:rPr lang="en-GB" sz="1600" dirty="0" err="1" smtClean="0"/>
              <a:t>diglycidyl</a:t>
            </a:r>
            <a:r>
              <a:rPr lang="en-GB" sz="1600" dirty="0" smtClean="0"/>
              <a:t> ether (BADGE, CAS 1675-54-3)</a:t>
            </a:r>
          </a:p>
          <a:p>
            <a:endParaRPr lang="en-GB" sz="1600" dirty="0" smtClean="0"/>
          </a:p>
          <a:p>
            <a:r>
              <a:rPr lang="en-GB" sz="1600" dirty="0" err="1" smtClean="0"/>
              <a:t>Cyclo</a:t>
            </a:r>
            <a:r>
              <a:rPr lang="en-GB" sz="1600" dirty="0" smtClean="0"/>
              <a:t>-di Badge is now considered potentially as harmful as BPA by certain organisations</a:t>
            </a:r>
          </a:p>
          <a:p>
            <a:endParaRPr lang="en-GB" sz="1600" dirty="0" smtClean="0"/>
          </a:p>
          <a:p>
            <a:r>
              <a:rPr lang="en-GB" sz="1600" dirty="0" smtClean="0"/>
              <a:t>Pressure exists from Germany and Switzerland to ban</a:t>
            </a:r>
          </a:p>
          <a:p>
            <a:endParaRPr lang="en-GB" sz="1600" dirty="0" smtClean="0"/>
          </a:p>
          <a:p>
            <a:r>
              <a:rPr lang="en-GB" sz="1600" dirty="0" smtClean="0"/>
              <a:t>MPE FCC is now focusing on </a:t>
            </a:r>
            <a:r>
              <a:rPr lang="en-GB" sz="1600" dirty="0" err="1" smtClean="0"/>
              <a:t>CdB</a:t>
            </a:r>
            <a:r>
              <a:rPr lang="en-GB" sz="1600" dirty="0" smtClean="0"/>
              <a:t> and MPE have finally approved their part of the funding on a €700k toxicology study</a:t>
            </a:r>
          </a:p>
          <a:p>
            <a:endParaRPr lang="en-GB" sz="1600" dirty="0" smtClean="0"/>
          </a:p>
          <a:p>
            <a:r>
              <a:rPr lang="en-GB" sz="1600" dirty="0" smtClean="0"/>
              <a:t>Our sector experts such as Richard Whitaker are concerned that </a:t>
            </a:r>
            <a:r>
              <a:rPr lang="en-GB" sz="1600" dirty="0" err="1" smtClean="0"/>
              <a:t>CdB</a:t>
            </a:r>
            <a:r>
              <a:rPr lang="en-GB" sz="1600" dirty="0" smtClean="0"/>
              <a:t> may pose far more of a threat to epoxy coatings than BPA </a:t>
            </a:r>
          </a:p>
          <a:p>
            <a:endParaRPr lang="en-GB" dirty="0"/>
          </a:p>
          <a:p>
            <a:endParaRPr lang="en-GB" dirty="0"/>
          </a:p>
        </p:txBody>
      </p:sp>
      <p:sp>
        <p:nvSpPr>
          <p:cNvPr id="4" name="Slide Number Placeholder 3"/>
          <p:cNvSpPr>
            <a:spLocks noGrp="1"/>
          </p:cNvSpPr>
          <p:nvPr>
            <p:ph type="sldNum" sz="quarter" idx="10"/>
          </p:nvPr>
        </p:nvSpPr>
        <p:spPr/>
        <p:txBody>
          <a:bodyPr/>
          <a:lstStyle/>
          <a:p>
            <a:fld id="{0B0CA944-CAA5-D847-B226-9B6BDDAAA986}" type="slidenum">
              <a:rPr lang="nl-NL" smtClean="0"/>
              <a:t>16</a:t>
            </a:fld>
            <a:endParaRPr lang="nl-NL"/>
          </a:p>
        </p:txBody>
      </p:sp>
    </p:spTree>
    <p:extLst>
      <p:ext uri="{BB962C8B-B14F-4D97-AF65-F5344CB8AC3E}">
        <p14:creationId xmlns:p14="http://schemas.microsoft.com/office/powerpoint/2010/main" val="1341729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7B17F0-4AE6-488C-BD97-113329D5406A}" type="slidenum">
              <a:rPr lang="en-GB" smtClean="0"/>
              <a:t>17</a:t>
            </a:fld>
            <a:endParaRPr lang="en-GB" dirty="0"/>
          </a:p>
        </p:txBody>
      </p:sp>
    </p:spTree>
    <p:extLst>
      <p:ext uri="{BB962C8B-B14F-4D97-AF65-F5344CB8AC3E}">
        <p14:creationId xmlns:p14="http://schemas.microsoft.com/office/powerpoint/2010/main" val="4057976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1450" y="560388"/>
            <a:ext cx="3759200" cy="2114550"/>
          </a:xfrm>
        </p:spPr>
      </p:sp>
      <p:sp>
        <p:nvSpPr>
          <p:cNvPr id="3" name="Notes Placeholder 2"/>
          <p:cNvSpPr>
            <a:spLocks noGrp="1"/>
          </p:cNvSpPr>
          <p:nvPr>
            <p:ph type="body" idx="1"/>
          </p:nvPr>
        </p:nvSpPr>
        <p:spPr>
          <a:xfrm>
            <a:off x="685800" y="2799002"/>
            <a:ext cx="5486400" cy="5903476"/>
          </a:xfrm>
        </p:spPr>
        <p:txBody>
          <a:bodyPr/>
          <a:lstStyle/>
          <a:p>
            <a:r>
              <a:rPr lang="en-GB" sz="1600" dirty="0"/>
              <a:t>Climate Change Levy increased with effect from April 2019 but CCA rebate increased by same amount</a:t>
            </a:r>
          </a:p>
          <a:p>
            <a:endParaRPr lang="en-GB" sz="1600" dirty="0"/>
          </a:p>
          <a:p>
            <a:r>
              <a:rPr lang="en-GB" sz="1600" dirty="0"/>
              <a:t>When set-up and for a significant period afterwards, MPMA membership entitled companies to join MPMA CCA Ltd</a:t>
            </a:r>
          </a:p>
          <a:p>
            <a:r>
              <a:rPr lang="en-GB" sz="1600" dirty="0"/>
              <a:t>Unfortunately, the current scheme is now no longer allowed to accept new members</a:t>
            </a:r>
          </a:p>
          <a:p>
            <a:endParaRPr lang="en-GB" sz="1600" dirty="0"/>
          </a:p>
          <a:p>
            <a:r>
              <a:rPr lang="en-GB" sz="1600" dirty="0"/>
              <a:t>Total annual cost savings/avoidance of additional cost to members estimated to be £7.2m to date</a:t>
            </a:r>
          </a:p>
          <a:p>
            <a:endParaRPr lang="en-GB" sz="1600" dirty="0"/>
          </a:p>
          <a:p>
            <a:r>
              <a:rPr lang="en-GB" sz="1600" dirty="0"/>
              <a:t>MPMA CCA Ltd scheme comfortably exceeded its Target Period 3 target of 8.333% reduction</a:t>
            </a:r>
          </a:p>
        </p:txBody>
      </p:sp>
      <p:sp>
        <p:nvSpPr>
          <p:cNvPr id="4" name="Slide Number Placeholder 3"/>
          <p:cNvSpPr>
            <a:spLocks noGrp="1"/>
          </p:cNvSpPr>
          <p:nvPr>
            <p:ph type="sldNum" sz="quarter" idx="10"/>
          </p:nvPr>
        </p:nvSpPr>
        <p:spPr/>
        <p:txBody>
          <a:bodyPr/>
          <a:lstStyle/>
          <a:p>
            <a:fld id="{0B0CA944-CAA5-D847-B226-9B6BDDAAA986}" type="slidenum">
              <a:rPr lang="nl-NL" smtClean="0"/>
              <a:t>18</a:t>
            </a:fld>
            <a:endParaRPr lang="nl-NL"/>
          </a:p>
        </p:txBody>
      </p:sp>
    </p:spTree>
    <p:extLst>
      <p:ext uri="{BB962C8B-B14F-4D97-AF65-F5344CB8AC3E}">
        <p14:creationId xmlns:p14="http://schemas.microsoft.com/office/powerpoint/2010/main" val="2529419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1450" y="560388"/>
            <a:ext cx="3759200" cy="2114550"/>
          </a:xfrm>
        </p:spPr>
      </p:sp>
      <p:sp>
        <p:nvSpPr>
          <p:cNvPr id="3" name="Notes Placeholder 2"/>
          <p:cNvSpPr>
            <a:spLocks noGrp="1"/>
          </p:cNvSpPr>
          <p:nvPr>
            <p:ph type="body" idx="1"/>
          </p:nvPr>
        </p:nvSpPr>
        <p:spPr>
          <a:xfrm>
            <a:off x="685800" y="2799002"/>
            <a:ext cx="5486400" cy="5903476"/>
          </a:xfrm>
        </p:spPr>
        <p:txBody>
          <a:bodyPr/>
          <a:lstStyle/>
          <a:p>
            <a:r>
              <a:rPr lang="en-GB" sz="1600" dirty="0"/>
              <a:t>Climate Change Levy increased with effect from April 2019 but CCA rebate increased by same amount</a:t>
            </a:r>
          </a:p>
          <a:p>
            <a:endParaRPr lang="en-GB" sz="1600" dirty="0"/>
          </a:p>
          <a:p>
            <a:r>
              <a:rPr lang="en-GB" sz="1600" dirty="0"/>
              <a:t>When set-up and for a significant period afterwards, MPMA membership entitled companies to join MPMA CCA Ltd</a:t>
            </a:r>
          </a:p>
          <a:p>
            <a:r>
              <a:rPr lang="en-GB" sz="1600" dirty="0"/>
              <a:t>Unfortunately, the current scheme is now no longer allowed to accept new members</a:t>
            </a:r>
          </a:p>
          <a:p>
            <a:endParaRPr lang="en-GB" sz="1600" dirty="0"/>
          </a:p>
          <a:p>
            <a:r>
              <a:rPr lang="en-GB" sz="1600" dirty="0"/>
              <a:t>Total annual cost savings/avoidance of additional cost to members estimated to be £7.2m to date</a:t>
            </a:r>
          </a:p>
          <a:p>
            <a:endParaRPr lang="en-GB" sz="1600" dirty="0"/>
          </a:p>
          <a:p>
            <a:r>
              <a:rPr lang="en-GB" sz="1600" dirty="0"/>
              <a:t>MPMA CCA Ltd scheme comfortably exceeded its Target Period 3 target of 8.333% reduction</a:t>
            </a:r>
          </a:p>
        </p:txBody>
      </p:sp>
      <p:sp>
        <p:nvSpPr>
          <p:cNvPr id="4" name="Slide Number Placeholder 3"/>
          <p:cNvSpPr>
            <a:spLocks noGrp="1"/>
          </p:cNvSpPr>
          <p:nvPr>
            <p:ph type="sldNum" sz="quarter" idx="10"/>
          </p:nvPr>
        </p:nvSpPr>
        <p:spPr/>
        <p:txBody>
          <a:bodyPr/>
          <a:lstStyle/>
          <a:p>
            <a:fld id="{0B0CA944-CAA5-D847-B226-9B6BDDAAA986}" type="slidenum">
              <a:rPr lang="nl-NL" smtClean="0"/>
              <a:t>19</a:t>
            </a:fld>
            <a:endParaRPr lang="nl-NL"/>
          </a:p>
        </p:txBody>
      </p:sp>
    </p:spTree>
    <p:extLst>
      <p:ext uri="{BB962C8B-B14F-4D97-AF65-F5344CB8AC3E}">
        <p14:creationId xmlns:p14="http://schemas.microsoft.com/office/powerpoint/2010/main" val="2408769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8688" y="304800"/>
            <a:ext cx="2495550" cy="1404938"/>
          </a:xfrm>
        </p:spPr>
      </p:sp>
      <p:sp>
        <p:nvSpPr>
          <p:cNvPr id="3" name="Notes Placeholder 2"/>
          <p:cNvSpPr>
            <a:spLocks noGrp="1"/>
          </p:cNvSpPr>
          <p:nvPr>
            <p:ph type="body" idx="1"/>
          </p:nvPr>
        </p:nvSpPr>
        <p:spPr>
          <a:xfrm>
            <a:off x="182880" y="1710080"/>
            <a:ext cx="6492240" cy="8065110"/>
          </a:xfrm>
        </p:spPr>
        <p:txBody>
          <a:bodyPr/>
          <a:lstStyle/>
          <a:p>
            <a:pPr marL="342900" indent="-342900">
              <a:spcAft>
                <a:spcPts val="100"/>
              </a:spcAft>
              <a:buFont typeface="+mj-lt"/>
              <a:buAutoNum type="arabicPeriod"/>
            </a:pPr>
            <a:r>
              <a:rPr lang="en-GB" dirty="0"/>
              <a:t>Apologies for </a:t>
            </a:r>
            <a:r>
              <a:rPr lang="en-GB" dirty="0" smtClean="0"/>
              <a:t>Absence </a:t>
            </a:r>
            <a:r>
              <a:rPr lang="en-GB" b="1" dirty="0" smtClean="0">
                <a:solidFill>
                  <a:srgbClr val="4596EC"/>
                </a:solidFill>
              </a:rPr>
              <a:t>Jason</a:t>
            </a:r>
            <a:endParaRPr lang="en-GB" b="1" dirty="0">
              <a:solidFill>
                <a:srgbClr val="4596EC"/>
              </a:solidFill>
            </a:endParaRPr>
          </a:p>
          <a:p>
            <a:pPr marL="342900" indent="-342900">
              <a:spcAft>
                <a:spcPts val="100"/>
              </a:spcAft>
              <a:buFont typeface="+mj-lt"/>
              <a:buAutoNum type="arabicPeriod"/>
            </a:pPr>
            <a:r>
              <a:rPr lang="en-GB" dirty="0" smtClean="0"/>
              <a:t>Acceptance of MPMA Competition Compliance Programme Signature acceptance </a:t>
            </a:r>
            <a:r>
              <a:rPr lang="en-GB" b="1" dirty="0" smtClean="0">
                <a:solidFill>
                  <a:srgbClr val="4596EC"/>
                </a:solidFill>
              </a:rPr>
              <a:t>Jason</a:t>
            </a:r>
            <a:endParaRPr lang="en-GB" b="1" dirty="0"/>
          </a:p>
          <a:p>
            <a:pPr marL="358775" indent="-358775">
              <a:spcAft>
                <a:spcPts val="100"/>
              </a:spcAft>
              <a:buFont typeface="+mj-lt"/>
              <a:buAutoNum type="arabicPeriod"/>
            </a:pPr>
            <a:r>
              <a:rPr lang="en-GB" dirty="0"/>
              <a:t>Approval of Minutes of Last Council &amp; Executive Meeting  Held on 16</a:t>
            </a:r>
            <a:r>
              <a:rPr lang="en-GB" baseline="30000" dirty="0"/>
              <a:t>th</a:t>
            </a:r>
            <a:r>
              <a:rPr lang="en-GB" dirty="0"/>
              <a:t> May  </a:t>
            </a:r>
            <a:r>
              <a:rPr lang="en-GB" dirty="0" smtClean="0"/>
              <a:t>’19 </a:t>
            </a:r>
            <a:r>
              <a:rPr lang="en-GB" dirty="0"/>
              <a:t> </a:t>
            </a:r>
            <a:r>
              <a:rPr lang="en-GB" b="1" dirty="0" smtClean="0">
                <a:solidFill>
                  <a:srgbClr val="4596EC"/>
                </a:solidFill>
              </a:rPr>
              <a:t>Jason</a:t>
            </a:r>
            <a:endParaRPr lang="en-GB" b="1" dirty="0"/>
          </a:p>
          <a:p>
            <a:pPr>
              <a:spcAft>
                <a:spcPts val="100"/>
              </a:spcAft>
              <a:buFont typeface="+mj-lt"/>
              <a:buAutoNum type="arabicPeriod"/>
            </a:pPr>
            <a:r>
              <a:rPr lang="en-GB" dirty="0"/>
              <a:t> Update of Articles of </a:t>
            </a:r>
            <a:r>
              <a:rPr lang="en-GB" dirty="0" smtClean="0"/>
              <a:t>Association </a:t>
            </a:r>
            <a:r>
              <a:rPr lang="en-GB" b="1" dirty="0" smtClean="0">
                <a:solidFill>
                  <a:srgbClr val="4596EC"/>
                </a:solidFill>
              </a:rPr>
              <a:t>Robert</a:t>
            </a:r>
            <a:endParaRPr lang="en-GB" b="1" dirty="0">
              <a:solidFill>
                <a:srgbClr val="4596EC"/>
              </a:solidFill>
            </a:endParaRPr>
          </a:p>
          <a:p>
            <a:pPr>
              <a:spcAft>
                <a:spcPts val="100"/>
              </a:spcAft>
              <a:buFont typeface="+mj-lt"/>
              <a:buAutoNum type="arabicPeriod"/>
            </a:pPr>
            <a:r>
              <a:rPr lang="en-GB" dirty="0"/>
              <a:t> Review of </a:t>
            </a:r>
            <a:r>
              <a:rPr lang="en-GB" dirty="0" smtClean="0"/>
              <a:t>Activities </a:t>
            </a:r>
            <a:r>
              <a:rPr lang="en-GB" b="1" dirty="0" smtClean="0">
                <a:solidFill>
                  <a:srgbClr val="4596EC"/>
                </a:solidFill>
              </a:rPr>
              <a:t>Jason</a:t>
            </a:r>
            <a:endParaRPr lang="en-GB" b="1" dirty="0">
              <a:solidFill>
                <a:srgbClr val="4596EC"/>
              </a:solidFill>
            </a:endParaRPr>
          </a:p>
          <a:p>
            <a:pPr lvl="1">
              <a:spcAft>
                <a:spcPts val="100"/>
              </a:spcAft>
            </a:pPr>
            <a:r>
              <a:rPr lang="en-GB" b="1" dirty="0"/>
              <a:t>Regulatory </a:t>
            </a:r>
            <a:r>
              <a:rPr lang="en-GB" b="1" dirty="0" smtClean="0"/>
              <a:t>Affairs </a:t>
            </a:r>
            <a:r>
              <a:rPr lang="en-GB" b="1" dirty="0">
                <a:solidFill>
                  <a:srgbClr val="4596EC"/>
                </a:solidFill>
              </a:rPr>
              <a:t>Robert</a:t>
            </a:r>
          </a:p>
          <a:p>
            <a:pPr lvl="2">
              <a:spcAft>
                <a:spcPts val="100"/>
              </a:spcAft>
            </a:pPr>
            <a:r>
              <a:rPr lang="en-GB" dirty="0" smtClean="0"/>
              <a:t>BREXIT</a:t>
            </a:r>
            <a:endParaRPr lang="en-GB" dirty="0"/>
          </a:p>
          <a:p>
            <a:pPr lvl="2">
              <a:spcAft>
                <a:spcPts val="100"/>
              </a:spcAft>
            </a:pPr>
            <a:r>
              <a:rPr lang="en-GB" dirty="0"/>
              <a:t>DRS</a:t>
            </a:r>
          </a:p>
          <a:p>
            <a:pPr lvl="2">
              <a:spcAft>
                <a:spcPts val="100"/>
              </a:spcAft>
            </a:pPr>
            <a:r>
              <a:rPr lang="en-GB" dirty="0"/>
              <a:t>PRN Reform</a:t>
            </a:r>
          </a:p>
          <a:p>
            <a:pPr lvl="2">
              <a:spcAft>
                <a:spcPts val="100"/>
              </a:spcAft>
            </a:pPr>
            <a:r>
              <a:rPr lang="en-GB" dirty="0"/>
              <a:t>OPRL</a:t>
            </a:r>
          </a:p>
          <a:p>
            <a:pPr lvl="2">
              <a:spcAft>
                <a:spcPts val="100"/>
              </a:spcAft>
            </a:pPr>
            <a:r>
              <a:rPr lang="en-GB" dirty="0"/>
              <a:t>BPA / Cycle Di-Badge</a:t>
            </a:r>
          </a:p>
          <a:p>
            <a:pPr lvl="2">
              <a:spcAft>
                <a:spcPts val="100"/>
              </a:spcAft>
            </a:pPr>
            <a:r>
              <a:rPr lang="en-GB" dirty="0"/>
              <a:t>CCA Update</a:t>
            </a:r>
          </a:p>
          <a:p>
            <a:pPr lvl="1">
              <a:spcAft>
                <a:spcPts val="100"/>
              </a:spcAft>
            </a:pPr>
            <a:r>
              <a:rPr lang="en-GB" b="1" dirty="0" smtClean="0"/>
              <a:t>Environment </a:t>
            </a:r>
            <a:r>
              <a:rPr lang="en-GB" b="1" dirty="0">
                <a:solidFill>
                  <a:srgbClr val="4596EC"/>
                </a:solidFill>
              </a:rPr>
              <a:t>Robert</a:t>
            </a:r>
          </a:p>
          <a:p>
            <a:pPr lvl="2">
              <a:spcAft>
                <a:spcPts val="100"/>
              </a:spcAft>
            </a:pPr>
            <a:r>
              <a:rPr lang="en-GB" dirty="0" err="1" smtClean="0"/>
              <a:t>Bref</a:t>
            </a:r>
            <a:r>
              <a:rPr lang="en-GB" dirty="0" smtClean="0"/>
              <a:t> </a:t>
            </a:r>
            <a:r>
              <a:rPr lang="en-GB" dirty="0"/>
              <a:t>STS</a:t>
            </a:r>
          </a:p>
          <a:p>
            <a:pPr lvl="2">
              <a:spcAft>
                <a:spcPts val="100"/>
              </a:spcAft>
            </a:pPr>
            <a:r>
              <a:rPr lang="en-GB" dirty="0"/>
              <a:t>REACH</a:t>
            </a:r>
          </a:p>
          <a:p>
            <a:pPr lvl="3">
              <a:spcAft>
                <a:spcPts val="100"/>
              </a:spcAft>
            </a:pPr>
            <a:r>
              <a:rPr lang="en-GB" dirty="0"/>
              <a:t>Post BREXIT</a:t>
            </a:r>
          </a:p>
          <a:p>
            <a:pPr lvl="2">
              <a:spcAft>
                <a:spcPts val="100"/>
              </a:spcAft>
            </a:pPr>
            <a:r>
              <a:rPr lang="en-GB" dirty="0"/>
              <a:t>Chromium </a:t>
            </a:r>
            <a:r>
              <a:rPr lang="en-GB" dirty="0" smtClean="0"/>
              <a:t>Free</a:t>
            </a:r>
          </a:p>
          <a:p>
            <a:pPr lvl="1">
              <a:spcAft>
                <a:spcPts val="100"/>
              </a:spcAft>
            </a:pPr>
            <a:r>
              <a:rPr lang="en-GB" b="1" dirty="0"/>
              <a:t>General </a:t>
            </a:r>
            <a:r>
              <a:rPr lang="en-GB" b="1" dirty="0" smtClean="0"/>
              <a:t>Line </a:t>
            </a:r>
            <a:r>
              <a:rPr lang="en-GB" b="1" dirty="0" smtClean="0">
                <a:solidFill>
                  <a:srgbClr val="4596EC"/>
                </a:solidFill>
              </a:rPr>
              <a:t>Robert/Debbie</a:t>
            </a:r>
          </a:p>
          <a:p>
            <a:pPr lvl="1">
              <a:spcAft>
                <a:spcPts val="100"/>
              </a:spcAft>
            </a:pPr>
            <a:r>
              <a:rPr lang="en-GB" dirty="0" smtClean="0"/>
              <a:t>Statistics</a:t>
            </a:r>
            <a:endParaRPr lang="en-GB" dirty="0"/>
          </a:p>
          <a:p>
            <a:pPr lvl="2">
              <a:spcAft>
                <a:spcPts val="100"/>
              </a:spcAft>
            </a:pPr>
            <a:r>
              <a:rPr lang="en-GB" dirty="0" err="1"/>
              <a:t>Surfex</a:t>
            </a:r>
            <a:r>
              <a:rPr lang="en-GB" dirty="0"/>
              <a:t> 2-3 June 2020</a:t>
            </a:r>
          </a:p>
          <a:p>
            <a:pPr lvl="1">
              <a:spcAft>
                <a:spcPts val="100"/>
              </a:spcAft>
            </a:pPr>
            <a:r>
              <a:rPr lang="en-GB" b="1" dirty="0" smtClean="0"/>
              <a:t>Aerosol </a:t>
            </a:r>
            <a:r>
              <a:rPr lang="en-GB" b="1" dirty="0">
                <a:solidFill>
                  <a:srgbClr val="4596EC"/>
                </a:solidFill>
              </a:rPr>
              <a:t>Robert</a:t>
            </a:r>
          </a:p>
          <a:p>
            <a:pPr lvl="1">
              <a:spcAft>
                <a:spcPts val="100"/>
              </a:spcAft>
            </a:pPr>
            <a:r>
              <a:rPr lang="en-GB" b="1" dirty="0" smtClean="0"/>
              <a:t>Beverage </a:t>
            </a:r>
            <a:r>
              <a:rPr lang="en-GB" b="1" dirty="0" smtClean="0">
                <a:solidFill>
                  <a:srgbClr val="4596EC"/>
                </a:solidFill>
              </a:rPr>
              <a:t>Robert</a:t>
            </a:r>
            <a:endParaRPr lang="en-GB" b="1" dirty="0"/>
          </a:p>
          <a:p>
            <a:pPr lvl="1">
              <a:spcAft>
                <a:spcPts val="100"/>
              </a:spcAft>
            </a:pPr>
            <a:r>
              <a:rPr lang="en-GB" b="1" dirty="0"/>
              <a:t>PR &amp; </a:t>
            </a:r>
            <a:r>
              <a:rPr lang="en-GB" b="1" dirty="0" smtClean="0"/>
              <a:t>Events </a:t>
            </a:r>
            <a:r>
              <a:rPr lang="en-GB" b="1" dirty="0" smtClean="0">
                <a:solidFill>
                  <a:srgbClr val="4596EC"/>
                </a:solidFill>
              </a:rPr>
              <a:t>Debbie</a:t>
            </a:r>
            <a:endParaRPr lang="en-GB" b="1" dirty="0">
              <a:solidFill>
                <a:srgbClr val="4596EC"/>
              </a:solidFill>
            </a:endParaRPr>
          </a:p>
          <a:p>
            <a:pPr lvl="2">
              <a:spcAft>
                <a:spcPts val="100"/>
              </a:spcAft>
            </a:pPr>
            <a:r>
              <a:rPr lang="en-GB" dirty="0"/>
              <a:t>Activity including Canned Food UK</a:t>
            </a:r>
          </a:p>
          <a:p>
            <a:pPr lvl="2">
              <a:spcAft>
                <a:spcPts val="100"/>
              </a:spcAft>
            </a:pPr>
            <a:r>
              <a:rPr lang="en-GB" dirty="0"/>
              <a:t>2020 Programme Proposals</a:t>
            </a:r>
          </a:p>
          <a:p>
            <a:pPr lvl="2">
              <a:spcAft>
                <a:spcPts val="100"/>
              </a:spcAft>
            </a:pPr>
            <a:r>
              <a:rPr lang="en-GB" b="1" dirty="0"/>
              <a:t>Annual Dinner</a:t>
            </a:r>
          </a:p>
          <a:p>
            <a:pPr lvl="3">
              <a:spcAft>
                <a:spcPts val="100"/>
              </a:spcAft>
            </a:pPr>
            <a:r>
              <a:rPr lang="en-GB" dirty="0"/>
              <a:t>2019 feedback</a:t>
            </a:r>
          </a:p>
          <a:p>
            <a:pPr lvl="3">
              <a:spcAft>
                <a:spcPts val="100"/>
              </a:spcAft>
            </a:pPr>
            <a:r>
              <a:rPr lang="en-GB" dirty="0"/>
              <a:t>The </a:t>
            </a:r>
            <a:r>
              <a:rPr lang="en-GB" dirty="0" smtClean="0"/>
              <a:t>Future </a:t>
            </a:r>
            <a:r>
              <a:rPr lang="en-GB" b="1" dirty="0" smtClean="0">
                <a:solidFill>
                  <a:srgbClr val="4596EC"/>
                </a:solidFill>
              </a:rPr>
              <a:t>Robert/Debbie/discussion</a:t>
            </a:r>
            <a:endParaRPr lang="en-GB" dirty="0"/>
          </a:p>
          <a:p>
            <a:pPr marL="342900" indent="-342900">
              <a:spcAft>
                <a:spcPts val="100"/>
              </a:spcAft>
              <a:buFont typeface="+mj-lt"/>
              <a:buAutoNum type="arabicPeriod" startAt="6"/>
            </a:pPr>
            <a:r>
              <a:rPr lang="en-GB" dirty="0"/>
              <a:t>Review of Councillors and </a:t>
            </a:r>
            <a:r>
              <a:rPr lang="en-GB" dirty="0" smtClean="0"/>
              <a:t>Membership </a:t>
            </a:r>
            <a:r>
              <a:rPr lang="en-GB" b="1" dirty="0">
                <a:solidFill>
                  <a:srgbClr val="4596EC"/>
                </a:solidFill>
              </a:rPr>
              <a:t>Debbie</a:t>
            </a:r>
          </a:p>
          <a:p>
            <a:pPr lvl="1">
              <a:spcAft>
                <a:spcPts val="100"/>
              </a:spcAft>
            </a:pPr>
            <a:r>
              <a:rPr lang="en-GB" dirty="0"/>
              <a:t>Metal Packaging Europe </a:t>
            </a:r>
            <a:r>
              <a:rPr lang="en-GB" dirty="0" smtClean="0"/>
              <a:t>Update </a:t>
            </a:r>
            <a:r>
              <a:rPr lang="en-GB" b="1" dirty="0">
                <a:solidFill>
                  <a:srgbClr val="4596EC"/>
                </a:solidFill>
              </a:rPr>
              <a:t>Robert</a:t>
            </a:r>
            <a:endParaRPr lang="en-GB" b="1" dirty="0"/>
          </a:p>
          <a:p>
            <a:pPr lvl="1">
              <a:spcAft>
                <a:spcPts val="100"/>
              </a:spcAft>
            </a:pPr>
            <a:r>
              <a:rPr lang="en-GB" dirty="0" smtClean="0"/>
              <a:t>Staffing/organisation/Strategy </a:t>
            </a:r>
            <a:r>
              <a:rPr lang="en-GB" b="1" dirty="0">
                <a:solidFill>
                  <a:srgbClr val="4596EC"/>
                </a:solidFill>
              </a:rPr>
              <a:t>Robert</a:t>
            </a:r>
            <a:endParaRPr lang="en-GB" b="1" dirty="0"/>
          </a:p>
          <a:p>
            <a:pPr lvl="1">
              <a:spcAft>
                <a:spcPts val="100"/>
              </a:spcAft>
            </a:pPr>
            <a:r>
              <a:rPr lang="en-GB" dirty="0" smtClean="0"/>
              <a:t>AGM </a:t>
            </a:r>
            <a:r>
              <a:rPr lang="en-GB" dirty="0"/>
              <a:t>&amp; Open Space </a:t>
            </a:r>
            <a:r>
              <a:rPr lang="en-GB" dirty="0" smtClean="0"/>
              <a:t>2020 </a:t>
            </a:r>
            <a:r>
              <a:rPr lang="en-GB" b="1" dirty="0">
                <a:solidFill>
                  <a:srgbClr val="4596EC"/>
                </a:solidFill>
              </a:rPr>
              <a:t>Debbie</a:t>
            </a:r>
          </a:p>
          <a:p>
            <a:pPr marL="342900" indent="-342900">
              <a:spcAft>
                <a:spcPts val="100"/>
              </a:spcAft>
              <a:buFont typeface="+mj-lt"/>
              <a:buAutoNum type="arabicPeriod" startAt="8"/>
            </a:pPr>
            <a:r>
              <a:rPr lang="en-GB" dirty="0"/>
              <a:t>Interface with Other UK </a:t>
            </a:r>
            <a:r>
              <a:rPr lang="en-GB" dirty="0" smtClean="0"/>
              <a:t>Organisations </a:t>
            </a:r>
            <a:r>
              <a:rPr lang="en-GB" b="1" dirty="0" smtClean="0">
                <a:solidFill>
                  <a:srgbClr val="4596EC"/>
                </a:solidFill>
              </a:rPr>
              <a:t>Robert</a:t>
            </a:r>
            <a:endParaRPr lang="en-GB" dirty="0"/>
          </a:p>
          <a:p>
            <a:pPr marL="342900" indent="-342900">
              <a:spcAft>
                <a:spcPts val="100"/>
              </a:spcAft>
              <a:buFont typeface="+mj-lt"/>
              <a:buAutoNum type="arabicPeriod" startAt="8"/>
            </a:pPr>
            <a:r>
              <a:rPr lang="en-GB" dirty="0" smtClean="0"/>
              <a:t>Finance </a:t>
            </a:r>
            <a:r>
              <a:rPr lang="en-GB" b="1" dirty="0" smtClean="0">
                <a:solidFill>
                  <a:srgbClr val="4596EC"/>
                </a:solidFill>
              </a:rPr>
              <a:t>Robert/Debbie</a:t>
            </a:r>
            <a:endParaRPr lang="en-GB" dirty="0"/>
          </a:p>
          <a:p>
            <a:pPr lvl="1">
              <a:spcAft>
                <a:spcPts val="100"/>
              </a:spcAft>
            </a:pPr>
            <a:r>
              <a:rPr lang="en-GB" dirty="0"/>
              <a:t>Year to date</a:t>
            </a:r>
          </a:p>
          <a:p>
            <a:pPr lvl="1">
              <a:spcAft>
                <a:spcPts val="100"/>
              </a:spcAft>
            </a:pPr>
            <a:r>
              <a:rPr lang="en-GB" dirty="0"/>
              <a:t>2020 budget</a:t>
            </a:r>
          </a:p>
          <a:p>
            <a:pPr marL="342900" indent="-342900">
              <a:spcAft>
                <a:spcPts val="100"/>
              </a:spcAft>
              <a:buFont typeface="+mj-lt"/>
              <a:buAutoNum type="arabicPeriod" startAt="10"/>
            </a:pPr>
            <a:r>
              <a:rPr lang="en-GB" dirty="0"/>
              <a:t> Any Other </a:t>
            </a:r>
            <a:r>
              <a:rPr lang="en-GB" dirty="0" smtClean="0"/>
              <a:t>Business </a:t>
            </a:r>
            <a:r>
              <a:rPr lang="en-GB" b="1" dirty="0">
                <a:solidFill>
                  <a:srgbClr val="4596EC"/>
                </a:solidFill>
              </a:rPr>
              <a:t>Jason</a:t>
            </a:r>
          </a:p>
          <a:p>
            <a:pPr marL="342900" indent="-342900">
              <a:spcAft>
                <a:spcPts val="100"/>
              </a:spcAft>
              <a:buFont typeface="+mj-lt"/>
              <a:buAutoNum type="arabicPeriod" startAt="10"/>
            </a:pPr>
            <a:endParaRPr lang="en-GB" dirty="0"/>
          </a:p>
          <a:p>
            <a:pPr lvl="2"/>
            <a:endParaRPr lang="en-GB" sz="1100" dirty="0"/>
          </a:p>
          <a:p>
            <a:endParaRPr lang="en-GB" dirty="0"/>
          </a:p>
        </p:txBody>
      </p:sp>
      <p:sp>
        <p:nvSpPr>
          <p:cNvPr id="4" name="Slide Number Placeholder 3"/>
          <p:cNvSpPr>
            <a:spLocks noGrp="1"/>
          </p:cNvSpPr>
          <p:nvPr>
            <p:ph type="sldNum" sz="quarter" idx="10"/>
          </p:nvPr>
        </p:nvSpPr>
        <p:spPr/>
        <p:txBody>
          <a:bodyPr/>
          <a:lstStyle/>
          <a:p>
            <a:fld id="{0B0CA944-CAA5-D847-B226-9B6BDDAAA986}" type="slidenum">
              <a:rPr lang="nl-NL" smtClean="0"/>
              <a:t>2</a:t>
            </a:fld>
            <a:endParaRPr lang="nl-NL"/>
          </a:p>
        </p:txBody>
      </p:sp>
    </p:spTree>
    <p:extLst>
      <p:ext uri="{BB962C8B-B14F-4D97-AF65-F5344CB8AC3E}">
        <p14:creationId xmlns:p14="http://schemas.microsoft.com/office/powerpoint/2010/main" val="2500140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1450" y="560388"/>
            <a:ext cx="3759200" cy="2114550"/>
          </a:xfrm>
        </p:spPr>
      </p:sp>
      <p:sp>
        <p:nvSpPr>
          <p:cNvPr id="3" name="Notes Placeholder 2"/>
          <p:cNvSpPr>
            <a:spLocks noGrp="1"/>
          </p:cNvSpPr>
          <p:nvPr>
            <p:ph type="body" idx="1"/>
          </p:nvPr>
        </p:nvSpPr>
        <p:spPr>
          <a:xfrm>
            <a:off x="685800" y="2799002"/>
            <a:ext cx="5486400" cy="5903476"/>
          </a:xfrm>
        </p:spPr>
        <p:txBody>
          <a:bodyPr/>
          <a:lstStyle/>
          <a:p>
            <a:r>
              <a:rPr lang="en-GB" sz="1600" dirty="0"/>
              <a:t>Climate Change Levy increased with effect from April 2019 but CCA rebate increased by same amount</a:t>
            </a:r>
          </a:p>
          <a:p>
            <a:endParaRPr lang="en-GB" sz="1600" dirty="0"/>
          </a:p>
          <a:p>
            <a:r>
              <a:rPr lang="en-GB" sz="1600" dirty="0"/>
              <a:t>When set-up and for a significant period afterwards, MPMA membership entitled companies to join MPMA CCA Ltd</a:t>
            </a:r>
          </a:p>
          <a:p>
            <a:r>
              <a:rPr lang="en-GB" sz="1600" dirty="0"/>
              <a:t>Unfortunately, the current scheme is now no longer allowed to accept new members</a:t>
            </a:r>
          </a:p>
          <a:p>
            <a:endParaRPr lang="en-GB" sz="1600" dirty="0"/>
          </a:p>
          <a:p>
            <a:r>
              <a:rPr lang="en-GB" sz="1600" dirty="0"/>
              <a:t>Total annual cost savings/avoidance of additional cost to members estimated to be £7.2m to date</a:t>
            </a:r>
          </a:p>
          <a:p>
            <a:endParaRPr lang="en-GB" sz="1600" dirty="0"/>
          </a:p>
          <a:p>
            <a:r>
              <a:rPr lang="en-GB" sz="1600" dirty="0"/>
              <a:t>MPMA CCA Ltd scheme comfortably exceeded its Target Period 3 target of 8.333% reduction</a:t>
            </a:r>
          </a:p>
        </p:txBody>
      </p:sp>
      <p:sp>
        <p:nvSpPr>
          <p:cNvPr id="4" name="Slide Number Placeholder 3"/>
          <p:cNvSpPr>
            <a:spLocks noGrp="1"/>
          </p:cNvSpPr>
          <p:nvPr>
            <p:ph type="sldNum" sz="quarter" idx="10"/>
          </p:nvPr>
        </p:nvSpPr>
        <p:spPr/>
        <p:txBody>
          <a:bodyPr/>
          <a:lstStyle/>
          <a:p>
            <a:fld id="{0B0CA944-CAA5-D847-B226-9B6BDDAAA986}" type="slidenum">
              <a:rPr lang="nl-NL" smtClean="0"/>
              <a:t>20</a:t>
            </a:fld>
            <a:endParaRPr lang="nl-NL"/>
          </a:p>
        </p:txBody>
      </p:sp>
    </p:spTree>
    <p:extLst>
      <p:ext uri="{BB962C8B-B14F-4D97-AF65-F5344CB8AC3E}">
        <p14:creationId xmlns:p14="http://schemas.microsoft.com/office/powerpoint/2010/main" val="1321861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1450" y="560388"/>
            <a:ext cx="3759200" cy="2114550"/>
          </a:xfrm>
        </p:spPr>
      </p:sp>
      <p:sp>
        <p:nvSpPr>
          <p:cNvPr id="3" name="Notes Placeholder 2"/>
          <p:cNvSpPr>
            <a:spLocks noGrp="1"/>
          </p:cNvSpPr>
          <p:nvPr>
            <p:ph type="body" idx="1"/>
          </p:nvPr>
        </p:nvSpPr>
        <p:spPr>
          <a:xfrm>
            <a:off x="685800" y="2799002"/>
            <a:ext cx="5486400" cy="5903476"/>
          </a:xfrm>
        </p:spPr>
        <p:txBody>
          <a:bodyPr/>
          <a:lstStyle/>
          <a:p>
            <a:r>
              <a:rPr lang="en-GB" sz="1600" dirty="0"/>
              <a:t>Climate Change Levy increased with effect from April 2019 but CCA rebate increased by same amount</a:t>
            </a:r>
          </a:p>
          <a:p>
            <a:endParaRPr lang="en-GB" sz="1600" dirty="0"/>
          </a:p>
          <a:p>
            <a:r>
              <a:rPr lang="en-GB" sz="1600" dirty="0"/>
              <a:t>When set-up and for a significant period afterwards, MPMA membership entitled companies to join MPMA CCA Ltd</a:t>
            </a:r>
          </a:p>
          <a:p>
            <a:r>
              <a:rPr lang="en-GB" sz="1600" dirty="0"/>
              <a:t>Unfortunately, the current scheme is now no longer allowed to accept new members</a:t>
            </a:r>
          </a:p>
          <a:p>
            <a:endParaRPr lang="en-GB" sz="1600" dirty="0"/>
          </a:p>
          <a:p>
            <a:r>
              <a:rPr lang="en-GB" sz="1600" dirty="0"/>
              <a:t>Total annual cost savings/avoidance of additional cost to members estimated to be £7.2m to date</a:t>
            </a:r>
          </a:p>
          <a:p>
            <a:endParaRPr lang="en-GB" sz="1600" dirty="0"/>
          </a:p>
          <a:p>
            <a:r>
              <a:rPr lang="en-GB" sz="1600" dirty="0"/>
              <a:t>MPMA CCA Ltd scheme comfortably exceeded its Target Period 3 target of 8.333% reduction</a:t>
            </a:r>
          </a:p>
        </p:txBody>
      </p:sp>
      <p:sp>
        <p:nvSpPr>
          <p:cNvPr id="4" name="Slide Number Placeholder 3"/>
          <p:cNvSpPr>
            <a:spLocks noGrp="1"/>
          </p:cNvSpPr>
          <p:nvPr>
            <p:ph type="sldNum" sz="quarter" idx="10"/>
          </p:nvPr>
        </p:nvSpPr>
        <p:spPr/>
        <p:txBody>
          <a:bodyPr/>
          <a:lstStyle/>
          <a:p>
            <a:fld id="{0B0CA944-CAA5-D847-B226-9B6BDDAAA986}" type="slidenum">
              <a:rPr lang="nl-NL" smtClean="0"/>
              <a:t>21</a:t>
            </a:fld>
            <a:endParaRPr lang="nl-NL"/>
          </a:p>
        </p:txBody>
      </p:sp>
    </p:spTree>
    <p:extLst>
      <p:ext uri="{BB962C8B-B14F-4D97-AF65-F5344CB8AC3E}">
        <p14:creationId xmlns:p14="http://schemas.microsoft.com/office/powerpoint/2010/main" val="1972927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B0CA944-CAA5-D847-B226-9B6BDDAAA986}" type="slidenum">
              <a:rPr lang="nl-NL" smtClean="0"/>
              <a:t>22</a:t>
            </a:fld>
            <a:endParaRPr lang="nl-NL"/>
          </a:p>
        </p:txBody>
      </p:sp>
    </p:spTree>
    <p:extLst>
      <p:ext uri="{BB962C8B-B14F-4D97-AF65-F5344CB8AC3E}">
        <p14:creationId xmlns:p14="http://schemas.microsoft.com/office/powerpoint/2010/main" val="2868850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0CA944-CAA5-D847-B226-9B6BDDAAA986}" type="slidenum">
              <a:rPr lang="nl-NL" smtClean="0"/>
              <a:t>23</a:t>
            </a:fld>
            <a:endParaRPr lang="nl-NL"/>
          </a:p>
        </p:txBody>
      </p:sp>
    </p:spTree>
    <p:extLst>
      <p:ext uri="{BB962C8B-B14F-4D97-AF65-F5344CB8AC3E}">
        <p14:creationId xmlns:p14="http://schemas.microsoft.com/office/powerpoint/2010/main" val="1204963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0" y="528638"/>
            <a:ext cx="3192463" cy="1797050"/>
          </a:xfrm>
        </p:spPr>
      </p:sp>
      <p:sp>
        <p:nvSpPr>
          <p:cNvPr id="3" name="Notes Placeholder 2"/>
          <p:cNvSpPr>
            <a:spLocks noGrp="1"/>
          </p:cNvSpPr>
          <p:nvPr>
            <p:ph type="body" idx="1"/>
          </p:nvPr>
        </p:nvSpPr>
        <p:spPr>
          <a:xfrm>
            <a:off x="685800" y="2495006"/>
            <a:ext cx="5486400" cy="5505994"/>
          </a:xfrm>
        </p:spPr>
        <p:txBody>
          <a:bodyPr/>
          <a:lstStyle/>
          <a:p>
            <a:endParaRPr lang="en-GB" sz="1600" dirty="0"/>
          </a:p>
        </p:txBody>
      </p:sp>
      <p:sp>
        <p:nvSpPr>
          <p:cNvPr id="4" name="Slide Number Placeholder 3"/>
          <p:cNvSpPr>
            <a:spLocks noGrp="1"/>
          </p:cNvSpPr>
          <p:nvPr>
            <p:ph type="sldNum" sz="quarter" idx="10"/>
          </p:nvPr>
        </p:nvSpPr>
        <p:spPr/>
        <p:txBody>
          <a:bodyPr/>
          <a:lstStyle/>
          <a:p>
            <a:fld id="{0B0CA944-CAA5-D847-B226-9B6BDDAAA986}" type="slidenum">
              <a:rPr lang="nl-NL" smtClean="0"/>
              <a:t>25</a:t>
            </a:fld>
            <a:endParaRPr lang="nl-NL"/>
          </a:p>
        </p:txBody>
      </p:sp>
    </p:spTree>
    <p:extLst>
      <p:ext uri="{BB962C8B-B14F-4D97-AF65-F5344CB8AC3E}">
        <p14:creationId xmlns:p14="http://schemas.microsoft.com/office/powerpoint/2010/main" val="3745445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0B0CA944-CAA5-D847-B226-9B6BDDAAA986}" type="slidenum">
              <a:rPr lang="nl-NL" smtClean="0"/>
              <a:t>26</a:t>
            </a:fld>
            <a:endParaRPr lang="nl-NL"/>
          </a:p>
        </p:txBody>
      </p:sp>
    </p:spTree>
    <p:extLst>
      <p:ext uri="{BB962C8B-B14F-4D97-AF65-F5344CB8AC3E}">
        <p14:creationId xmlns:p14="http://schemas.microsoft.com/office/powerpoint/2010/main" val="3892185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0B0CA944-CAA5-D847-B226-9B6BDDAAA986}" type="slidenum">
              <a:rPr lang="nl-NL" smtClean="0"/>
              <a:t>27</a:t>
            </a:fld>
            <a:endParaRPr lang="nl-NL"/>
          </a:p>
        </p:txBody>
      </p:sp>
    </p:spTree>
    <p:extLst>
      <p:ext uri="{BB962C8B-B14F-4D97-AF65-F5344CB8AC3E}">
        <p14:creationId xmlns:p14="http://schemas.microsoft.com/office/powerpoint/2010/main" val="3759253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5288" y="350838"/>
            <a:ext cx="3173412" cy="1785937"/>
          </a:xfrm>
        </p:spPr>
      </p:sp>
      <p:sp>
        <p:nvSpPr>
          <p:cNvPr id="3" name="Notes Placeholder 2"/>
          <p:cNvSpPr>
            <a:spLocks noGrp="1"/>
          </p:cNvSpPr>
          <p:nvPr>
            <p:ph type="body" idx="1"/>
          </p:nvPr>
        </p:nvSpPr>
        <p:spPr>
          <a:xfrm>
            <a:off x="685800" y="2315925"/>
            <a:ext cx="5486400" cy="6386552"/>
          </a:xfrm>
        </p:spPr>
        <p:txBody>
          <a:bodyPr/>
          <a:lstStyle/>
          <a:p>
            <a:r>
              <a:rPr lang="en-US" sz="1600" dirty="0" smtClean="0"/>
              <a:t>Environment</a:t>
            </a:r>
            <a:endParaRPr lang="en-US" sz="1600" dirty="0"/>
          </a:p>
        </p:txBody>
      </p:sp>
      <p:sp>
        <p:nvSpPr>
          <p:cNvPr id="4" name="Slide Number Placeholder 3"/>
          <p:cNvSpPr>
            <a:spLocks noGrp="1"/>
          </p:cNvSpPr>
          <p:nvPr>
            <p:ph type="sldNum" sz="quarter" idx="10"/>
          </p:nvPr>
        </p:nvSpPr>
        <p:spPr/>
        <p:txBody>
          <a:bodyPr/>
          <a:lstStyle/>
          <a:p>
            <a:fld id="{56801C42-5E6C-481A-974A-BCECCC0A8A8A}" type="slidenum">
              <a:rPr lang="en-US" smtClean="0"/>
              <a:t>28</a:t>
            </a:fld>
            <a:endParaRPr lang="en-US"/>
          </a:p>
        </p:txBody>
      </p:sp>
    </p:spTree>
    <p:extLst>
      <p:ext uri="{BB962C8B-B14F-4D97-AF65-F5344CB8AC3E}">
        <p14:creationId xmlns:p14="http://schemas.microsoft.com/office/powerpoint/2010/main" val="3151626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0CA944-CAA5-D847-B226-9B6BDDAAA986}" type="slidenum">
              <a:rPr lang="nl-NL" smtClean="0"/>
              <a:t>29</a:t>
            </a:fld>
            <a:endParaRPr lang="nl-NL"/>
          </a:p>
        </p:txBody>
      </p:sp>
    </p:spTree>
    <p:extLst>
      <p:ext uri="{BB962C8B-B14F-4D97-AF65-F5344CB8AC3E}">
        <p14:creationId xmlns:p14="http://schemas.microsoft.com/office/powerpoint/2010/main" val="2166778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dirty="0">
                <a:solidFill>
                  <a:schemeClr val="tx1"/>
                </a:solidFill>
                <a:effectLst/>
                <a:latin typeface="+mn-lt"/>
                <a:ea typeface="+mn-ea"/>
                <a:cs typeface="+mn-cs"/>
              </a:rPr>
              <a:t>Due to the new Commission coming into office, both </a:t>
            </a:r>
            <a:r>
              <a:rPr lang="en-IE" sz="1200" kern="1200" dirty="0" err="1">
                <a:solidFill>
                  <a:schemeClr val="tx1"/>
                </a:solidFill>
                <a:effectLst/>
                <a:latin typeface="+mn-lt"/>
                <a:ea typeface="+mn-ea"/>
                <a:cs typeface="+mn-cs"/>
              </a:rPr>
              <a:t>AfAs</a:t>
            </a:r>
            <a:r>
              <a:rPr lang="en-IE" sz="1200" kern="1200" dirty="0">
                <a:solidFill>
                  <a:schemeClr val="tx1"/>
                </a:solidFill>
                <a:effectLst/>
                <a:latin typeface="+mn-lt"/>
                <a:ea typeface="+mn-ea"/>
                <a:cs typeface="+mn-cs"/>
              </a:rPr>
              <a:t> were not discussed during the February meeting.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dirty="0">
                <a:solidFill>
                  <a:schemeClr val="tx1"/>
                </a:solidFill>
                <a:effectLst/>
                <a:latin typeface="+mn-lt"/>
                <a:ea typeface="+mn-ea"/>
                <a:cs typeface="+mn-cs"/>
              </a:rPr>
              <a:t>CCST: approved, but still awaiting for publication; when APEAL contacted the Commission it was not clear when exactly that would happen.</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dirty="0">
                <a:solidFill>
                  <a:schemeClr val="tx1"/>
                </a:solidFill>
                <a:effectLst/>
                <a:latin typeface="+mn-lt"/>
                <a:ea typeface="+mn-ea"/>
                <a:cs typeface="+mn-cs"/>
              </a:rPr>
              <a:t>CTAC: vote scheduled to take place in February has been delayed to the 28-29 April meeting.</a:t>
            </a:r>
            <a:endParaRPr lang="en-GB" sz="1200" kern="1200" dirty="0">
              <a:solidFill>
                <a:schemeClr val="tx1"/>
              </a:solidFill>
              <a:effectLst/>
              <a:latin typeface="+mn-lt"/>
              <a:ea typeface="+mn-ea"/>
              <a:cs typeface="+mn-cs"/>
            </a:endParaRPr>
          </a:p>
          <a:p>
            <a:r>
              <a:rPr lang="en-GB" dirty="0"/>
              <a:t>CCST approved (23 votes to 1)  </a:t>
            </a:r>
          </a:p>
          <a:p>
            <a:r>
              <a:rPr lang="en-GB" dirty="0"/>
              <a:t>• Review period starts from adoption date = 4 years until Q4 2023 </a:t>
            </a:r>
          </a:p>
          <a:p>
            <a:endParaRPr lang="en-GB" dirty="0"/>
          </a:p>
        </p:txBody>
      </p:sp>
      <p:sp>
        <p:nvSpPr>
          <p:cNvPr id="4" name="Slide Number Placeholder 3"/>
          <p:cNvSpPr>
            <a:spLocks noGrp="1"/>
          </p:cNvSpPr>
          <p:nvPr>
            <p:ph type="sldNum" sz="quarter" idx="10"/>
          </p:nvPr>
        </p:nvSpPr>
        <p:spPr/>
        <p:txBody>
          <a:bodyPr/>
          <a:lstStyle/>
          <a:p>
            <a:fld id="{817B17F0-4AE6-488C-BD97-113329D5406A}" type="slidenum">
              <a:rPr lang="en-GB" smtClean="0"/>
              <a:t>30</a:t>
            </a:fld>
            <a:endParaRPr lang="en-GB" dirty="0"/>
          </a:p>
        </p:txBody>
      </p:sp>
    </p:spTree>
    <p:extLst>
      <p:ext uri="{BB962C8B-B14F-4D97-AF65-F5344CB8AC3E}">
        <p14:creationId xmlns:p14="http://schemas.microsoft.com/office/powerpoint/2010/main" val="444766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3888" y="788988"/>
            <a:ext cx="2613025" cy="1470025"/>
          </a:xfrm>
        </p:spPr>
      </p:sp>
      <p:sp>
        <p:nvSpPr>
          <p:cNvPr id="3" name="Notes Placeholder 2"/>
          <p:cNvSpPr>
            <a:spLocks noGrp="1"/>
          </p:cNvSpPr>
          <p:nvPr>
            <p:ph type="body" idx="1"/>
          </p:nvPr>
        </p:nvSpPr>
        <p:spPr>
          <a:xfrm>
            <a:off x="685800" y="2500631"/>
            <a:ext cx="5662749" cy="6946046"/>
          </a:xfrm>
        </p:spPr>
        <p:txBody>
          <a:bodyPr/>
          <a:lstStyle/>
          <a:p>
            <a:r>
              <a:rPr lang="en-GB" dirty="0"/>
              <a:t>As previously reported current Articles &amp; Memorandum of Association date from 1978 and need </a:t>
            </a:r>
            <a:r>
              <a:rPr lang="en-GB" dirty="0" smtClean="0"/>
              <a:t>revising. It </a:t>
            </a:r>
            <a:r>
              <a:rPr lang="en-GB" dirty="0"/>
              <a:t>was agreed the new Articles should:</a:t>
            </a:r>
          </a:p>
          <a:p>
            <a:pPr lvl="1"/>
            <a:r>
              <a:rPr lang="en-GB" sz="1600" dirty="0"/>
              <a:t>Remove limit of 200 members</a:t>
            </a:r>
          </a:p>
          <a:p>
            <a:pPr lvl="1"/>
            <a:r>
              <a:rPr lang="en-GB" sz="1600" dirty="0"/>
              <a:t>Broaden scope to include companies that make containers greater than 25 litres</a:t>
            </a:r>
          </a:p>
          <a:p>
            <a:pPr lvl="1"/>
            <a:r>
              <a:rPr lang="en-GB" sz="1600" dirty="0"/>
              <a:t>Reduce of size of required  quorum for a General Meeting</a:t>
            </a:r>
          </a:p>
          <a:p>
            <a:endParaRPr lang="en-GB" dirty="0" smtClean="0"/>
          </a:p>
          <a:p>
            <a:r>
              <a:rPr lang="en-GB" dirty="0" smtClean="0"/>
              <a:t>Inclusion </a:t>
            </a:r>
            <a:r>
              <a:rPr lang="en-GB" dirty="0"/>
              <a:t>of MPMA (CCL) Limited was discussed, but it was agreed to keep the organisations separate</a:t>
            </a:r>
          </a:p>
          <a:p>
            <a:r>
              <a:rPr lang="en-GB" dirty="0"/>
              <a:t>Progress:</a:t>
            </a:r>
          </a:p>
          <a:p>
            <a:pPr lvl="1"/>
            <a:r>
              <a:rPr lang="en-GB" sz="1600" dirty="0"/>
              <a:t>The original Articles and Memorandum of Association have been combined with the more recent MPMA Rules of Management and the resulting document modified to reflect the above </a:t>
            </a:r>
            <a:r>
              <a:rPr lang="en-GB" sz="1600" dirty="0" smtClean="0"/>
              <a:t>requirements</a:t>
            </a:r>
          </a:p>
          <a:p>
            <a:pPr lvl="1"/>
            <a:endParaRPr lang="en-GB" sz="1600" dirty="0"/>
          </a:p>
          <a:p>
            <a:pPr lvl="1"/>
            <a:r>
              <a:rPr lang="en-GB" sz="1600" dirty="0"/>
              <a:t>This document will now be reviewed by MPMA’s lawyers prior to offering to the Council for approval</a:t>
            </a:r>
          </a:p>
          <a:p>
            <a:endParaRPr lang="en-GB" dirty="0"/>
          </a:p>
        </p:txBody>
      </p:sp>
      <p:sp>
        <p:nvSpPr>
          <p:cNvPr id="4" name="Slide Number Placeholder 3"/>
          <p:cNvSpPr>
            <a:spLocks noGrp="1"/>
          </p:cNvSpPr>
          <p:nvPr>
            <p:ph type="sldNum" sz="quarter" idx="10"/>
          </p:nvPr>
        </p:nvSpPr>
        <p:spPr/>
        <p:txBody>
          <a:bodyPr/>
          <a:lstStyle/>
          <a:p>
            <a:fld id="{0B0CA944-CAA5-D847-B226-9B6BDDAAA986}" type="slidenum">
              <a:rPr lang="nl-NL" smtClean="0"/>
              <a:t>3</a:t>
            </a:fld>
            <a:endParaRPr lang="nl-NL"/>
          </a:p>
        </p:txBody>
      </p:sp>
    </p:spTree>
    <p:extLst>
      <p:ext uri="{BB962C8B-B14F-4D97-AF65-F5344CB8AC3E}">
        <p14:creationId xmlns:p14="http://schemas.microsoft.com/office/powerpoint/2010/main" val="10008459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t>
            </a:r>
            <a:endParaRPr lang="en-GB" dirty="0"/>
          </a:p>
        </p:txBody>
      </p:sp>
      <p:sp>
        <p:nvSpPr>
          <p:cNvPr id="4" name="Slide Number Placeholder 3"/>
          <p:cNvSpPr>
            <a:spLocks noGrp="1"/>
          </p:cNvSpPr>
          <p:nvPr>
            <p:ph type="sldNum" sz="quarter" idx="10"/>
          </p:nvPr>
        </p:nvSpPr>
        <p:spPr/>
        <p:txBody>
          <a:bodyPr/>
          <a:lstStyle/>
          <a:p>
            <a:fld id="{0B0CA944-CAA5-D847-B226-9B6BDDAAA986}" type="slidenum">
              <a:rPr lang="nl-NL" smtClean="0"/>
              <a:t>31</a:t>
            </a:fld>
            <a:endParaRPr lang="nl-NL"/>
          </a:p>
        </p:txBody>
      </p:sp>
    </p:spTree>
    <p:extLst>
      <p:ext uri="{BB962C8B-B14F-4D97-AF65-F5344CB8AC3E}">
        <p14:creationId xmlns:p14="http://schemas.microsoft.com/office/powerpoint/2010/main" val="847418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t>
            </a:r>
            <a:endParaRPr lang="en-GB" dirty="0"/>
          </a:p>
        </p:txBody>
      </p:sp>
      <p:sp>
        <p:nvSpPr>
          <p:cNvPr id="4" name="Slide Number Placeholder 3"/>
          <p:cNvSpPr>
            <a:spLocks noGrp="1"/>
          </p:cNvSpPr>
          <p:nvPr>
            <p:ph type="sldNum" sz="quarter" idx="10"/>
          </p:nvPr>
        </p:nvSpPr>
        <p:spPr/>
        <p:txBody>
          <a:bodyPr/>
          <a:lstStyle/>
          <a:p>
            <a:fld id="{0B0CA944-CAA5-D847-B226-9B6BDDAAA986}" type="slidenum">
              <a:rPr lang="nl-NL" smtClean="0"/>
              <a:t>32</a:t>
            </a:fld>
            <a:endParaRPr lang="nl-NL"/>
          </a:p>
        </p:txBody>
      </p:sp>
      <p:sp>
        <p:nvSpPr>
          <p:cNvPr id="5" name="TextBox 4"/>
          <p:cNvSpPr txBox="1"/>
          <p:nvPr/>
        </p:nvSpPr>
        <p:spPr>
          <a:xfrm>
            <a:off x="685801" y="4897918"/>
            <a:ext cx="1907177" cy="369332"/>
          </a:xfrm>
          <a:prstGeom prst="rect">
            <a:avLst/>
          </a:prstGeom>
          <a:noFill/>
        </p:spPr>
        <p:txBody>
          <a:bodyPr wrap="square" rtlCol="0">
            <a:spAutoFit/>
          </a:bodyPr>
          <a:lstStyle/>
          <a:p>
            <a:r>
              <a:rPr lang="en-GB" dirty="0" smtClean="0"/>
              <a:t>General Line</a:t>
            </a:r>
            <a:endParaRPr lang="en-GB" dirty="0"/>
          </a:p>
        </p:txBody>
      </p:sp>
    </p:spTree>
    <p:extLst>
      <p:ext uri="{BB962C8B-B14F-4D97-AF65-F5344CB8AC3E}">
        <p14:creationId xmlns:p14="http://schemas.microsoft.com/office/powerpoint/2010/main" val="1204990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3525" y="561975"/>
            <a:ext cx="3470275" cy="1952625"/>
          </a:xfrm>
        </p:spPr>
      </p:sp>
      <p:sp>
        <p:nvSpPr>
          <p:cNvPr id="3" name="Notes Placeholder 2"/>
          <p:cNvSpPr>
            <a:spLocks noGrp="1"/>
          </p:cNvSpPr>
          <p:nvPr>
            <p:ph type="body" idx="1"/>
          </p:nvPr>
        </p:nvSpPr>
        <p:spPr>
          <a:xfrm>
            <a:off x="525779" y="2683559"/>
            <a:ext cx="5486400" cy="6168103"/>
          </a:xfrm>
        </p:spPr>
        <p:txBody>
          <a:bodyPr/>
          <a:lstStyle/>
          <a:p>
            <a:pPr marL="342900" lvl="0" indent="-342900">
              <a:spcAft>
                <a:spcPts val="0"/>
              </a:spcAft>
              <a:buFont typeface="Symbol" pitchFamily="2" charset="2"/>
              <a:buChar char=""/>
            </a:pPr>
            <a:r>
              <a:rPr lang="en-GB" sz="1600" dirty="0">
                <a:latin typeface="Verdana" charset="0"/>
                <a:ea typeface="Verdana" charset="0"/>
              </a:rPr>
              <a:t>2018/19 €30,000 MPE funded UK project – strong social media results and good reusable collateral for future use.</a:t>
            </a:r>
          </a:p>
          <a:p>
            <a:pPr>
              <a:spcAft>
                <a:spcPts val="0"/>
              </a:spcAft>
            </a:pPr>
            <a:r>
              <a:rPr lang="en-GB" sz="1600" dirty="0">
                <a:latin typeface="Verdana" charset="0"/>
                <a:ea typeface="Verdana" charset="0"/>
              </a:rPr>
              <a:t> </a:t>
            </a:r>
          </a:p>
          <a:p>
            <a:pPr marL="342900" lvl="0" indent="-342900">
              <a:spcAft>
                <a:spcPts val="0"/>
              </a:spcAft>
              <a:buFont typeface="Symbol" pitchFamily="2" charset="2"/>
              <a:buChar char=""/>
            </a:pPr>
            <a:r>
              <a:rPr lang="en-GB" sz="1600" dirty="0">
                <a:latin typeface="Verdana" charset="0"/>
                <a:ea typeface="Verdana" charset="0"/>
              </a:rPr>
              <a:t>No confirmed results of plastic to metal substitution, but optimistic outlook, given market mood towards plastic.</a:t>
            </a:r>
          </a:p>
          <a:p>
            <a:pPr marL="342900" lvl="0" indent="-342900">
              <a:spcAft>
                <a:spcPts val="0"/>
              </a:spcAft>
              <a:buFont typeface="Symbol" pitchFamily="2" charset="2"/>
              <a:buChar char=""/>
            </a:pPr>
            <a:endParaRPr lang="en-GB" sz="1600" dirty="0">
              <a:solidFill>
                <a:schemeClr val="accent1"/>
              </a:solidFill>
              <a:latin typeface="Verdana" charset="0"/>
              <a:ea typeface="Verdana" charset="0"/>
            </a:endParaRPr>
          </a:p>
          <a:p>
            <a:pPr marL="342900" lvl="0" indent="-342900">
              <a:spcAft>
                <a:spcPts val="0"/>
              </a:spcAft>
              <a:buFont typeface="Symbol" pitchFamily="2" charset="2"/>
              <a:buChar char=""/>
            </a:pPr>
            <a:r>
              <a:rPr lang="en-GB" sz="1600" dirty="0">
                <a:latin typeface="Verdana" charset="0"/>
                <a:ea typeface="Verdana" charset="0"/>
              </a:rPr>
              <a:t>Ardagh (now </a:t>
            </a:r>
            <a:r>
              <a:rPr lang="en-GB" sz="1600" dirty="0" err="1">
                <a:latin typeface="Verdana" charset="0"/>
                <a:ea typeface="Verdana" charset="0"/>
              </a:rPr>
              <a:t>Trvium</a:t>
            </a:r>
            <a:r>
              <a:rPr lang="en-GB" sz="1600" dirty="0">
                <a:latin typeface="Verdana" charset="0"/>
                <a:ea typeface="Verdana" charset="0"/>
              </a:rPr>
              <a:t>) </a:t>
            </a:r>
            <a:r>
              <a:rPr lang="en-GB" sz="1600" dirty="0">
                <a:solidFill>
                  <a:srgbClr val="4596EC"/>
                </a:solidFill>
                <a:latin typeface="Verdana" charset="0"/>
                <a:ea typeface="Verdana" charset="0"/>
                <a:hlinkClick r:id="rId3">
                  <a:extLst>
                    <a:ext uri="{A12FA001-AC4F-418D-AE19-62706E023703}">
                      <ahyp:hlinkClr xmlns:ahyp="http://schemas.microsoft.com/office/drawing/2018/hyperlinkcolor" xmlns="" xmlns:lc="http://schemas.openxmlformats.org/drawingml/2006/lockedCanvas" val="tx"/>
                    </a:ext>
                  </a:extLst>
                </a:hlinkClick>
              </a:rPr>
              <a:t>video</a:t>
            </a:r>
            <a:r>
              <a:rPr lang="en-GB" sz="1600" dirty="0">
                <a:latin typeface="Verdana" charset="0"/>
                <a:ea typeface="Verdana" charset="0"/>
              </a:rPr>
              <a:t> is publicly entering the debate.</a:t>
            </a:r>
          </a:p>
          <a:p>
            <a:pPr marL="342900" lvl="0" indent="-342900">
              <a:spcAft>
                <a:spcPts val="0"/>
              </a:spcAft>
              <a:buFont typeface="Symbol" pitchFamily="2" charset="2"/>
              <a:buChar char=""/>
            </a:pPr>
            <a:endParaRPr lang="en-GB" sz="1600" dirty="0">
              <a:latin typeface="Verdana" charset="0"/>
              <a:ea typeface="Verdana" charset="0"/>
            </a:endParaRPr>
          </a:p>
          <a:p>
            <a:pPr marL="342900" lvl="0" indent="-342900">
              <a:spcAft>
                <a:spcPts val="0"/>
              </a:spcAft>
              <a:buFont typeface="Symbol" pitchFamily="2" charset="2"/>
              <a:buChar char=""/>
            </a:pPr>
            <a:r>
              <a:rPr lang="en-GB" sz="1600" dirty="0" err="1">
                <a:latin typeface="Verdana" charset="0"/>
                <a:ea typeface="Verdana" charset="0"/>
              </a:rPr>
              <a:t>Surfex</a:t>
            </a:r>
            <a:r>
              <a:rPr lang="en-GB" sz="1600" dirty="0">
                <a:latin typeface="Verdana" charset="0"/>
                <a:ea typeface="Verdana" charset="0"/>
              </a:rPr>
              <a:t> 2020 will continue to promote.</a:t>
            </a:r>
          </a:p>
          <a:p>
            <a:pPr marL="342900" lvl="0" indent="-342900">
              <a:spcAft>
                <a:spcPts val="0"/>
              </a:spcAft>
              <a:buFont typeface="Symbol" pitchFamily="2" charset="2"/>
              <a:buChar char=""/>
            </a:pPr>
            <a:endParaRPr lang="en-GB" sz="1600" dirty="0">
              <a:latin typeface="Verdana" charset="0"/>
              <a:ea typeface="Verdana" charset="0"/>
            </a:endParaRPr>
          </a:p>
          <a:p>
            <a:pPr marL="342900" lvl="0" indent="-342900">
              <a:spcAft>
                <a:spcPts val="0"/>
              </a:spcAft>
              <a:buFont typeface="Symbol" pitchFamily="2" charset="2"/>
              <a:buChar char=""/>
            </a:pPr>
            <a:r>
              <a:rPr lang="en-GB" sz="1600" dirty="0">
                <a:latin typeface="Verdana" charset="0"/>
                <a:ea typeface="Verdana" charset="0"/>
              </a:rPr>
              <a:t>MPE General Line WG will support with ‘Circular Economy Sales Person Tool Kit’ in 2020 – funding requested to produce a 24pp booklet to educate retailers/customers (to be used at </a:t>
            </a:r>
            <a:r>
              <a:rPr lang="en-GB" sz="1600" dirty="0" err="1">
                <a:latin typeface="Verdana" charset="0"/>
                <a:ea typeface="Verdana" charset="0"/>
              </a:rPr>
              <a:t>Surfex</a:t>
            </a:r>
            <a:r>
              <a:rPr lang="en-GB" sz="1600" dirty="0">
                <a:latin typeface="Verdana" charset="0"/>
                <a:ea typeface="Verdana" charset="0"/>
              </a:rPr>
              <a:t>)</a:t>
            </a:r>
          </a:p>
          <a:p>
            <a:pPr marL="342900" lvl="0" indent="-342900">
              <a:spcAft>
                <a:spcPts val="0"/>
              </a:spcAft>
              <a:buFont typeface="Symbol" pitchFamily="2" charset="2"/>
              <a:buChar char=""/>
            </a:pPr>
            <a:endParaRPr lang="en-GB" sz="1600" dirty="0">
              <a:latin typeface="Verdana" charset="0"/>
              <a:ea typeface="Verdana" charset="0"/>
            </a:endParaRPr>
          </a:p>
          <a:p>
            <a:pPr marL="342900" lvl="0" indent="-342900">
              <a:spcAft>
                <a:spcPts val="0"/>
              </a:spcAft>
              <a:buFont typeface="Symbol" pitchFamily="2" charset="2"/>
              <a:buChar char=""/>
            </a:pPr>
            <a:r>
              <a:rPr lang="en-GB" sz="1600" dirty="0">
                <a:latin typeface="Verdana" charset="0"/>
                <a:ea typeface="Verdana" charset="0"/>
              </a:rPr>
              <a:t>UK GL member invited to join this European WG – contact Matt</a:t>
            </a:r>
            <a:endParaRPr lang="en-GB" sz="1600" dirty="0">
              <a:solidFill>
                <a:schemeClr val="accent1"/>
              </a:solidFill>
              <a:latin typeface="Verdana" charset="0"/>
              <a:ea typeface="Verdana" charset="0"/>
            </a:endParaRPr>
          </a:p>
          <a:p>
            <a:endParaRPr lang="en-GB" dirty="0"/>
          </a:p>
        </p:txBody>
      </p:sp>
      <p:sp>
        <p:nvSpPr>
          <p:cNvPr id="4" name="Slide Number Placeholder 3"/>
          <p:cNvSpPr>
            <a:spLocks noGrp="1"/>
          </p:cNvSpPr>
          <p:nvPr>
            <p:ph type="sldNum" sz="quarter" idx="10"/>
          </p:nvPr>
        </p:nvSpPr>
        <p:spPr/>
        <p:txBody>
          <a:bodyPr/>
          <a:lstStyle/>
          <a:p>
            <a:fld id="{817B17F0-4AE6-488C-BD97-113329D5406A}" type="slidenum">
              <a:rPr lang="en-GB" smtClean="0"/>
              <a:t>33</a:t>
            </a:fld>
            <a:endParaRPr lang="en-GB" dirty="0"/>
          </a:p>
        </p:txBody>
      </p:sp>
    </p:spTree>
    <p:extLst>
      <p:ext uri="{BB962C8B-B14F-4D97-AF65-F5344CB8AC3E}">
        <p14:creationId xmlns:p14="http://schemas.microsoft.com/office/powerpoint/2010/main" val="8367825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0663" y="617538"/>
            <a:ext cx="3870325" cy="2178050"/>
          </a:xfrm>
        </p:spPr>
      </p:sp>
      <p:sp>
        <p:nvSpPr>
          <p:cNvPr id="3" name="Notes Placeholder 2"/>
          <p:cNvSpPr>
            <a:spLocks noGrp="1"/>
          </p:cNvSpPr>
          <p:nvPr>
            <p:ph type="body" idx="1"/>
          </p:nvPr>
        </p:nvSpPr>
        <p:spPr>
          <a:xfrm>
            <a:off x="685800" y="3054747"/>
            <a:ext cx="5486400" cy="5647730"/>
          </a:xfrm>
        </p:spPr>
        <p:txBody>
          <a:bodyPr/>
          <a:lstStyle/>
          <a:p>
            <a:pPr lvl="0"/>
            <a:r>
              <a:rPr lang="en-GB" sz="1600" dirty="0">
                <a:cs typeface="Calibri" panose="020F0502020204030204" pitchFamily="34" charset="0"/>
              </a:rPr>
              <a:t>Social media results for Phase 1 (2 minute video): </a:t>
            </a:r>
          </a:p>
          <a:p>
            <a:endParaRPr lang="en-GB" sz="1600" dirty="0">
              <a:cs typeface="Calibri" panose="020F0502020204030204" pitchFamily="34" charset="0"/>
            </a:endParaRPr>
          </a:p>
          <a:p>
            <a:r>
              <a:rPr lang="en-GB" sz="1600" dirty="0">
                <a:cs typeface="Calibri" panose="020F0502020204030204" pitchFamily="34" charset="0"/>
              </a:rPr>
              <a:t>Twitter received 64,258 impressions, 29,488 video views, 219 completed video views. </a:t>
            </a:r>
          </a:p>
          <a:p>
            <a:pPr lvl="0"/>
            <a:r>
              <a:rPr lang="en-GB" sz="1600" dirty="0">
                <a:cs typeface="Calibri" panose="020F0502020204030204" pitchFamily="34" charset="0"/>
              </a:rPr>
              <a:t>Facebook received 57021 impressions, 13,745 video views, 9,166 completed video views. </a:t>
            </a:r>
          </a:p>
          <a:p>
            <a:pPr lvl="0"/>
            <a:r>
              <a:rPr lang="en-GB" sz="1600" dirty="0">
                <a:cs typeface="Calibri" panose="020F0502020204030204" pitchFamily="34" charset="0"/>
              </a:rPr>
              <a:t>Linkedin: received 4,011 impressions and 15 clicks. </a:t>
            </a:r>
          </a:p>
          <a:p>
            <a:r>
              <a:rPr lang="en-GB" sz="1600" dirty="0">
                <a:cs typeface="Calibri" panose="020F0502020204030204" pitchFamily="34" charset="0"/>
              </a:rPr>
              <a:t> </a:t>
            </a:r>
          </a:p>
          <a:p>
            <a:r>
              <a:rPr lang="en-GB" sz="1600" dirty="0">
                <a:cs typeface="Calibri" panose="020F0502020204030204" pitchFamily="34" charset="0"/>
              </a:rPr>
              <a:t>Social media results for Phase 2 (short 30 second videos): </a:t>
            </a:r>
          </a:p>
          <a:p>
            <a:endParaRPr lang="en-GB" sz="1600" dirty="0">
              <a:cs typeface="Calibri" panose="020F0502020204030204" pitchFamily="34" charset="0"/>
            </a:endParaRPr>
          </a:p>
          <a:p>
            <a:r>
              <a:rPr lang="en-GB" sz="1600" dirty="0">
                <a:cs typeface="Calibri" panose="020F0502020204030204" pitchFamily="34" charset="0"/>
              </a:rPr>
              <a:t>Twitter received 59,147 impressions, 25,680 video views, 167 completed video views. </a:t>
            </a:r>
          </a:p>
          <a:p>
            <a:r>
              <a:rPr lang="en-GB" sz="1600" dirty="0">
                <a:cs typeface="Calibri" panose="020F0502020204030204" pitchFamily="34" charset="0"/>
              </a:rPr>
              <a:t>Facebook received 63,779 impressions, 34,757 video views, 14,537 completed views. </a:t>
            </a:r>
          </a:p>
          <a:p>
            <a:pPr lvl="0"/>
            <a:r>
              <a:rPr lang="en-GB" sz="1600" dirty="0">
                <a:cs typeface="Calibri" panose="020F0502020204030204" pitchFamily="34" charset="0"/>
              </a:rPr>
              <a:t>Linkedin received 5,544 impressions and 16 clicks.</a:t>
            </a:r>
          </a:p>
          <a:p>
            <a:endParaRPr lang="en-US" dirty="0"/>
          </a:p>
        </p:txBody>
      </p:sp>
      <p:sp>
        <p:nvSpPr>
          <p:cNvPr id="4" name="Slide Number Placeholder 3"/>
          <p:cNvSpPr>
            <a:spLocks noGrp="1"/>
          </p:cNvSpPr>
          <p:nvPr>
            <p:ph type="sldNum" sz="quarter" idx="5"/>
          </p:nvPr>
        </p:nvSpPr>
        <p:spPr/>
        <p:txBody>
          <a:bodyPr/>
          <a:lstStyle/>
          <a:p>
            <a:fld id="{0B0CA944-CAA5-D847-B226-9B6BDDAAA986}" type="slidenum">
              <a:rPr lang="nl-NL" smtClean="0"/>
              <a:t>34</a:t>
            </a:fld>
            <a:endParaRPr lang="nl-NL"/>
          </a:p>
        </p:txBody>
      </p:sp>
    </p:spTree>
    <p:extLst>
      <p:ext uri="{BB962C8B-B14F-4D97-AF65-F5344CB8AC3E}">
        <p14:creationId xmlns:p14="http://schemas.microsoft.com/office/powerpoint/2010/main" val="475848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4963" y="617538"/>
            <a:ext cx="3287712" cy="1851025"/>
          </a:xfrm>
        </p:spPr>
      </p:sp>
      <p:sp>
        <p:nvSpPr>
          <p:cNvPr id="3" name="Notes Placeholder 2"/>
          <p:cNvSpPr>
            <a:spLocks noGrp="1"/>
          </p:cNvSpPr>
          <p:nvPr>
            <p:ph type="body" idx="1"/>
          </p:nvPr>
        </p:nvSpPr>
        <p:spPr>
          <a:xfrm>
            <a:off x="685800" y="2628504"/>
            <a:ext cx="5486400" cy="6073973"/>
          </a:xfrm>
        </p:spPr>
        <p:txBody>
          <a:bodyPr/>
          <a:lstStyle/>
          <a:p>
            <a:pPr marL="342900" lvl="0" indent="-342900">
              <a:spcAft>
                <a:spcPts val="600"/>
              </a:spcAft>
              <a:buFont typeface="Symbol" pitchFamily="2" charset="2"/>
              <a:buChar char=""/>
            </a:pPr>
            <a:r>
              <a:rPr lang="en-GB" sz="1600" dirty="0">
                <a:latin typeface="Verdana" charset="0"/>
                <a:ea typeface="Verdana" charset="0"/>
              </a:rPr>
              <a:t>Surface &amp; Coating Technology Exhibition &amp; Conference</a:t>
            </a:r>
          </a:p>
          <a:p>
            <a:pPr marL="342900" lvl="0" indent="-342900">
              <a:spcAft>
                <a:spcPts val="600"/>
              </a:spcAft>
              <a:buFont typeface="Symbol" pitchFamily="2" charset="2"/>
              <a:buChar char=""/>
            </a:pPr>
            <a:r>
              <a:rPr lang="en-GB" sz="1600" dirty="0">
                <a:latin typeface="Verdana" charset="0"/>
                <a:ea typeface="Verdana" charset="0"/>
              </a:rPr>
              <a:t>2</a:t>
            </a:r>
            <a:r>
              <a:rPr lang="en-GB" sz="1600" baseline="30000" dirty="0">
                <a:latin typeface="Verdana" charset="0"/>
                <a:ea typeface="Verdana" charset="0"/>
              </a:rPr>
              <a:t>nd</a:t>
            </a:r>
            <a:r>
              <a:rPr lang="en-GB" sz="1600" dirty="0">
                <a:latin typeface="Verdana" charset="0"/>
                <a:ea typeface="Verdana" charset="0"/>
              </a:rPr>
              <a:t> &amp; 3</a:t>
            </a:r>
            <a:r>
              <a:rPr lang="en-GB" sz="1600" baseline="30000" dirty="0">
                <a:latin typeface="Verdana" charset="0"/>
                <a:ea typeface="Verdana" charset="0"/>
              </a:rPr>
              <a:t>rd</a:t>
            </a:r>
            <a:r>
              <a:rPr lang="en-GB" sz="1600" dirty="0">
                <a:latin typeface="Verdana" charset="0"/>
                <a:ea typeface="Verdana" charset="0"/>
              </a:rPr>
              <a:t> June 2020, Ricoh Arena, Coventry</a:t>
            </a:r>
          </a:p>
          <a:p>
            <a:pPr marL="342900" lvl="0" indent="-342900">
              <a:spcAft>
                <a:spcPts val="600"/>
              </a:spcAft>
              <a:buFont typeface="Symbol" pitchFamily="2" charset="2"/>
              <a:buChar char=""/>
            </a:pPr>
            <a:r>
              <a:rPr lang="en-GB" sz="1600" dirty="0">
                <a:latin typeface="Verdana" charset="0"/>
                <a:ea typeface="Verdana" charset="0"/>
              </a:rPr>
              <a:t>Low cost - contra-deal agreed</a:t>
            </a:r>
          </a:p>
          <a:p>
            <a:pPr marL="342900" lvl="0" indent="-342900">
              <a:spcAft>
                <a:spcPts val="600"/>
              </a:spcAft>
              <a:buFont typeface="Symbol" pitchFamily="2" charset="2"/>
              <a:buChar char=""/>
            </a:pPr>
            <a:r>
              <a:rPr lang="en-GB" sz="1600" dirty="0">
                <a:latin typeface="Verdana" charset="0"/>
                <a:ea typeface="Verdana" charset="0"/>
              </a:rPr>
              <a:t>Stand adjacent to the BCF stand</a:t>
            </a:r>
          </a:p>
          <a:p>
            <a:pPr marL="342900" lvl="0" indent="-342900">
              <a:spcAft>
                <a:spcPts val="600"/>
              </a:spcAft>
              <a:buFont typeface="Symbol" pitchFamily="2" charset="2"/>
              <a:buChar char=""/>
            </a:pPr>
            <a:r>
              <a:rPr lang="en-GB" sz="1600" dirty="0">
                <a:latin typeface="Verdana" charset="0"/>
                <a:ea typeface="Verdana" charset="0"/>
              </a:rPr>
              <a:t>1 hour presentation slot on day one</a:t>
            </a:r>
          </a:p>
          <a:p>
            <a:endParaRPr lang="en-GB" dirty="0"/>
          </a:p>
        </p:txBody>
      </p:sp>
      <p:sp>
        <p:nvSpPr>
          <p:cNvPr id="4" name="Slide Number Placeholder 3"/>
          <p:cNvSpPr>
            <a:spLocks noGrp="1"/>
          </p:cNvSpPr>
          <p:nvPr>
            <p:ph type="sldNum" sz="quarter" idx="10"/>
          </p:nvPr>
        </p:nvSpPr>
        <p:spPr/>
        <p:txBody>
          <a:bodyPr/>
          <a:lstStyle/>
          <a:p>
            <a:fld id="{817B17F0-4AE6-488C-BD97-113329D5406A}" type="slidenum">
              <a:rPr lang="en-GB" smtClean="0"/>
              <a:t>35</a:t>
            </a:fld>
            <a:endParaRPr lang="en-GB" dirty="0"/>
          </a:p>
        </p:txBody>
      </p:sp>
    </p:spTree>
    <p:extLst>
      <p:ext uri="{BB962C8B-B14F-4D97-AF65-F5344CB8AC3E}">
        <p14:creationId xmlns:p14="http://schemas.microsoft.com/office/powerpoint/2010/main" val="2614335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5138" y="717550"/>
            <a:ext cx="3316287" cy="1866900"/>
          </a:xfrm>
        </p:spPr>
      </p:sp>
      <p:sp>
        <p:nvSpPr>
          <p:cNvPr id="3" name="Notes Placeholder 2"/>
          <p:cNvSpPr>
            <a:spLocks noGrp="1"/>
          </p:cNvSpPr>
          <p:nvPr>
            <p:ph type="body" idx="1"/>
          </p:nvPr>
        </p:nvSpPr>
        <p:spPr>
          <a:xfrm>
            <a:off x="685800" y="2784793"/>
            <a:ext cx="5486400" cy="5917684"/>
          </a:xfrm>
        </p:spPr>
        <p:txBody>
          <a:bodyPr/>
          <a:lstStyle/>
          <a:p>
            <a:r>
              <a:rPr lang="en-GB" sz="1600" dirty="0" smtClean="0"/>
              <a:t>Aerosols</a:t>
            </a:r>
            <a:endParaRPr lang="en-GB" sz="1600" dirty="0"/>
          </a:p>
        </p:txBody>
      </p:sp>
      <p:sp>
        <p:nvSpPr>
          <p:cNvPr id="4" name="Slide Number Placeholder 3"/>
          <p:cNvSpPr>
            <a:spLocks noGrp="1"/>
          </p:cNvSpPr>
          <p:nvPr>
            <p:ph type="sldNum" sz="quarter" idx="10"/>
          </p:nvPr>
        </p:nvSpPr>
        <p:spPr/>
        <p:txBody>
          <a:bodyPr/>
          <a:lstStyle/>
          <a:p>
            <a:fld id="{817B17F0-4AE6-488C-BD97-113329D5406A}" type="slidenum">
              <a:rPr lang="en-GB" smtClean="0"/>
              <a:t>36</a:t>
            </a:fld>
            <a:endParaRPr lang="en-GB" dirty="0"/>
          </a:p>
        </p:txBody>
      </p:sp>
    </p:spTree>
    <p:extLst>
      <p:ext uri="{BB962C8B-B14F-4D97-AF65-F5344CB8AC3E}">
        <p14:creationId xmlns:p14="http://schemas.microsoft.com/office/powerpoint/2010/main" val="888770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89113" y="674688"/>
            <a:ext cx="2946400" cy="1658937"/>
          </a:xfrm>
        </p:spPr>
      </p:sp>
      <p:sp>
        <p:nvSpPr>
          <p:cNvPr id="3" name="Notes Placeholder 2"/>
          <p:cNvSpPr>
            <a:spLocks noGrp="1"/>
          </p:cNvSpPr>
          <p:nvPr>
            <p:ph type="body" idx="1"/>
          </p:nvPr>
        </p:nvSpPr>
        <p:spPr>
          <a:xfrm>
            <a:off x="685800" y="2514839"/>
            <a:ext cx="5486400" cy="6187638"/>
          </a:xfrm>
        </p:spPr>
        <p:txBody>
          <a:bodyPr/>
          <a:lstStyle/>
          <a:p>
            <a:pPr marL="92075" lvl="2"/>
            <a:r>
              <a:rPr lang="en-GB" sz="1600" dirty="0">
                <a:latin typeface="Verdana" charset="0"/>
                <a:ea typeface="Verdana" charset="0"/>
                <a:cs typeface="Verdana" charset="0"/>
              </a:rPr>
              <a:t>Previous meeting remains 05/12/18. The attendance was limited.</a:t>
            </a:r>
          </a:p>
          <a:p>
            <a:pPr lvl="2"/>
            <a:endParaRPr lang="en-GB" sz="1600" dirty="0">
              <a:latin typeface="Verdana" charset="0"/>
              <a:ea typeface="Verdana" charset="0"/>
              <a:cs typeface="Verdana" charset="0"/>
            </a:endParaRPr>
          </a:p>
          <a:p>
            <a:pPr marL="92075" lvl="2"/>
            <a:r>
              <a:rPr lang="en-GB" sz="1600" dirty="0">
                <a:latin typeface="Verdana" charset="0"/>
                <a:ea typeface="Verdana" charset="0"/>
                <a:cs typeface="Verdana" charset="0"/>
              </a:rPr>
              <a:t>Since then the Chair, Mark Ward, Crown Holdings has retired and no replacement has currently been identified.</a:t>
            </a:r>
          </a:p>
          <a:p>
            <a:pPr marL="92075" lvl="2"/>
            <a:endParaRPr lang="en-GB" sz="1600" dirty="0">
              <a:latin typeface="Verdana" charset="0"/>
              <a:ea typeface="Verdana" charset="0"/>
              <a:cs typeface="Verdana" charset="0"/>
            </a:endParaRPr>
          </a:p>
          <a:p>
            <a:pPr marL="92075" lvl="2"/>
            <a:r>
              <a:rPr lang="en-GB" sz="1600" dirty="0">
                <a:latin typeface="Verdana" charset="0"/>
                <a:ea typeface="Verdana" charset="0"/>
                <a:cs typeface="Verdana" charset="0"/>
              </a:rPr>
              <a:t>The next planned meeting, 11/09/19 had to be cancelled due to lack of attendees</a:t>
            </a:r>
          </a:p>
          <a:p>
            <a:pPr marL="92075" lvl="2"/>
            <a:endParaRPr lang="en-GB" sz="1600" dirty="0">
              <a:latin typeface="Verdana" charset="0"/>
              <a:ea typeface="Verdana" charset="0"/>
              <a:cs typeface="Verdana" charset="0"/>
            </a:endParaRPr>
          </a:p>
          <a:p>
            <a:pPr marL="92075" lvl="2"/>
            <a:r>
              <a:rPr lang="en-GB" sz="1600" dirty="0">
                <a:latin typeface="Verdana" charset="0"/>
                <a:ea typeface="Verdana" charset="0"/>
                <a:cs typeface="Verdana" charset="0"/>
              </a:rPr>
              <a:t>BAMA continues to support a Refillable Aerosols project as a defensive measure against the potential criticism of “single trip” </a:t>
            </a:r>
          </a:p>
          <a:p>
            <a:pPr marL="92075" lvl="2"/>
            <a:endParaRPr lang="en-GB" sz="1600" dirty="0">
              <a:latin typeface="Verdana" charset="0"/>
              <a:ea typeface="Verdana" charset="0"/>
              <a:cs typeface="Verdana" charset="0"/>
            </a:endParaRPr>
          </a:p>
          <a:p>
            <a:pPr marL="92075" lvl="2"/>
            <a:r>
              <a:rPr lang="en-GB" sz="1600" dirty="0">
                <a:latin typeface="Verdana" charset="0"/>
                <a:ea typeface="Verdana" charset="0"/>
                <a:cs typeface="Verdana" charset="0"/>
              </a:rPr>
              <a:t>The continued interest from BAMA’s filling members in plastic aerosols means that BAMA as an Association is having to remain material neutral</a:t>
            </a:r>
          </a:p>
          <a:p>
            <a:pPr marL="92075" lvl="2">
              <a:buNone/>
            </a:pPr>
            <a:endParaRPr lang="en-GB" sz="1600" dirty="0">
              <a:latin typeface="Verdana" charset="0"/>
              <a:ea typeface="Verdana" charset="0"/>
              <a:cs typeface="Verdana" charset="0"/>
            </a:endParaRPr>
          </a:p>
          <a:p>
            <a:pPr marL="92075" lvl="2"/>
            <a:r>
              <a:rPr lang="en-GB" sz="1600" dirty="0">
                <a:latin typeface="Verdana" charset="0"/>
                <a:ea typeface="Verdana" charset="0"/>
                <a:cs typeface="Verdana" charset="0"/>
              </a:rPr>
              <a:t>The Working Group needs re-energising especially in light of renewed risks from a range of directions.</a:t>
            </a:r>
          </a:p>
          <a:p>
            <a:endParaRPr lang="en-GB" sz="1600" dirty="0"/>
          </a:p>
        </p:txBody>
      </p:sp>
      <p:sp>
        <p:nvSpPr>
          <p:cNvPr id="4" name="Slide Number Placeholder 3"/>
          <p:cNvSpPr>
            <a:spLocks noGrp="1"/>
          </p:cNvSpPr>
          <p:nvPr>
            <p:ph type="sldNum" sz="quarter" idx="10"/>
          </p:nvPr>
        </p:nvSpPr>
        <p:spPr/>
        <p:txBody>
          <a:bodyPr/>
          <a:lstStyle/>
          <a:p>
            <a:fld id="{817B17F0-4AE6-488C-BD97-113329D5406A}" type="slidenum">
              <a:rPr lang="en-GB" smtClean="0"/>
              <a:t>37</a:t>
            </a:fld>
            <a:endParaRPr lang="en-GB" dirty="0"/>
          </a:p>
        </p:txBody>
      </p:sp>
    </p:spTree>
    <p:extLst>
      <p:ext uri="{BB962C8B-B14F-4D97-AF65-F5344CB8AC3E}">
        <p14:creationId xmlns:p14="http://schemas.microsoft.com/office/powerpoint/2010/main" val="3968993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41513" y="803275"/>
            <a:ext cx="2814637" cy="1584325"/>
          </a:xfrm>
        </p:spPr>
      </p:sp>
      <p:sp>
        <p:nvSpPr>
          <p:cNvPr id="3" name="Notes Placeholder 2"/>
          <p:cNvSpPr>
            <a:spLocks noGrp="1"/>
          </p:cNvSpPr>
          <p:nvPr>
            <p:ph type="body" idx="1"/>
          </p:nvPr>
        </p:nvSpPr>
        <p:spPr>
          <a:xfrm>
            <a:off x="685800" y="2543255"/>
            <a:ext cx="5486400" cy="6159223"/>
          </a:xfrm>
        </p:spPr>
        <p:txBody>
          <a:bodyPr/>
          <a:lstStyle/>
          <a:p>
            <a:r>
              <a:rPr lang="en-GB" sz="1600" dirty="0" smtClean="0"/>
              <a:t>Beverage</a:t>
            </a:r>
            <a:endParaRPr lang="en-GB" sz="1600" dirty="0"/>
          </a:p>
        </p:txBody>
      </p:sp>
      <p:sp>
        <p:nvSpPr>
          <p:cNvPr id="4" name="Slide Number Placeholder 3"/>
          <p:cNvSpPr>
            <a:spLocks noGrp="1"/>
          </p:cNvSpPr>
          <p:nvPr>
            <p:ph type="sldNum" sz="quarter" idx="10"/>
          </p:nvPr>
        </p:nvSpPr>
        <p:spPr/>
        <p:txBody>
          <a:bodyPr/>
          <a:lstStyle/>
          <a:p>
            <a:fld id="{817B17F0-4AE6-488C-BD97-113329D5406A}" type="slidenum">
              <a:rPr lang="en-GB" smtClean="0"/>
              <a:t>38</a:t>
            </a:fld>
            <a:endParaRPr lang="en-GB" dirty="0"/>
          </a:p>
        </p:txBody>
      </p:sp>
    </p:spTree>
    <p:extLst>
      <p:ext uri="{BB962C8B-B14F-4D97-AF65-F5344CB8AC3E}">
        <p14:creationId xmlns:p14="http://schemas.microsoft.com/office/powerpoint/2010/main" val="17698206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9600" y="660400"/>
            <a:ext cx="2947988" cy="1658938"/>
          </a:xfrm>
        </p:spPr>
      </p:sp>
      <p:sp>
        <p:nvSpPr>
          <p:cNvPr id="3" name="Notes Placeholder 2"/>
          <p:cNvSpPr>
            <a:spLocks noGrp="1"/>
          </p:cNvSpPr>
          <p:nvPr>
            <p:ph type="body" idx="1"/>
          </p:nvPr>
        </p:nvSpPr>
        <p:spPr>
          <a:xfrm>
            <a:off x="685800" y="2472214"/>
            <a:ext cx="5486400" cy="6230263"/>
          </a:xfrm>
        </p:spPr>
        <p:txBody>
          <a:bodyPr/>
          <a:lstStyle/>
          <a:p>
            <a:r>
              <a:rPr lang="en-GB" sz="1600" dirty="0"/>
              <a:t>MPMA proposed merger of Can Makers UK into the MPMA now complete and working well. As planned Can Makers being run as a separate Committee with its own budget.</a:t>
            </a:r>
          </a:p>
          <a:p>
            <a:r>
              <a:rPr lang="en-GB" sz="1600" dirty="0"/>
              <a:t>Can Makers continue to work closely with Alupro, particularly with regard to DRS in Scotland</a:t>
            </a:r>
          </a:p>
          <a:p>
            <a:r>
              <a:rPr lang="en-GB" sz="1600" dirty="0"/>
              <a:t>Carried out consumer research on the recyclability of cans and the Metal Recycles Forever logo</a:t>
            </a:r>
          </a:p>
          <a:p>
            <a:r>
              <a:rPr lang="en-GB" sz="1600" dirty="0"/>
              <a:t>Very strong results obtained in favour of the clarity of the Metal Recycled Forever logo.</a:t>
            </a:r>
          </a:p>
          <a:p>
            <a:endParaRPr lang="en-GB" dirty="0" smtClean="0"/>
          </a:p>
          <a:p>
            <a:endParaRPr lang="en-GB" sz="1600" dirty="0"/>
          </a:p>
          <a:p>
            <a:r>
              <a:rPr lang="en-GB" sz="1600" dirty="0"/>
              <a:t>Can Makers currently in the process of changing their PR company following concerns over value for money and a lack of a proactive approach from Allison &amp; Partners.</a:t>
            </a:r>
          </a:p>
          <a:p>
            <a:r>
              <a:rPr lang="en-GB" sz="1600" dirty="0"/>
              <a:t>Final 2 candidates are Pelican &amp; </a:t>
            </a:r>
            <a:r>
              <a:rPr lang="en-GB" sz="1600" dirty="0" err="1"/>
              <a:t>Prova</a:t>
            </a:r>
            <a:endParaRPr lang="en-GB" sz="1600" dirty="0"/>
          </a:p>
          <a:p>
            <a:r>
              <a:rPr lang="en-GB" sz="1600" dirty="0"/>
              <a:t>New agency should be in place by end January 2020</a:t>
            </a:r>
          </a:p>
          <a:p>
            <a:endParaRPr lang="en-GB" dirty="0"/>
          </a:p>
        </p:txBody>
      </p:sp>
      <p:sp>
        <p:nvSpPr>
          <p:cNvPr id="4" name="Slide Number Placeholder 3"/>
          <p:cNvSpPr>
            <a:spLocks noGrp="1"/>
          </p:cNvSpPr>
          <p:nvPr>
            <p:ph type="sldNum" sz="quarter" idx="10"/>
          </p:nvPr>
        </p:nvSpPr>
        <p:spPr/>
        <p:txBody>
          <a:bodyPr/>
          <a:lstStyle/>
          <a:p>
            <a:fld id="{817B17F0-4AE6-488C-BD97-113329D5406A}" type="slidenum">
              <a:rPr lang="en-GB" smtClean="0"/>
              <a:t>39</a:t>
            </a:fld>
            <a:endParaRPr lang="en-GB" dirty="0"/>
          </a:p>
        </p:txBody>
      </p:sp>
    </p:spTree>
    <p:extLst>
      <p:ext uri="{BB962C8B-B14F-4D97-AF65-F5344CB8AC3E}">
        <p14:creationId xmlns:p14="http://schemas.microsoft.com/office/powerpoint/2010/main" val="2883106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9600" y="660400"/>
            <a:ext cx="2947988" cy="1658938"/>
          </a:xfrm>
        </p:spPr>
      </p:sp>
      <p:sp>
        <p:nvSpPr>
          <p:cNvPr id="3" name="Notes Placeholder 2"/>
          <p:cNvSpPr>
            <a:spLocks noGrp="1"/>
          </p:cNvSpPr>
          <p:nvPr>
            <p:ph type="body" idx="1"/>
          </p:nvPr>
        </p:nvSpPr>
        <p:spPr>
          <a:xfrm>
            <a:off x="685800" y="2472214"/>
            <a:ext cx="5486400" cy="6230263"/>
          </a:xfrm>
        </p:spPr>
        <p:txBody>
          <a:bodyPr/>
          <a:lstStyle/>
          <a:p>
            <a:r>
              <a:rPr lang="en-GB" sz="1600" dirty="0"/>
              <a:t>MPMA proposed merger of Can Makers UK into the MPMA now complete and working well. As planned Can Makers being run as a separate Committee with its own budget.</a:t>
            </a:r>
          </a:p>
          <a:p>
            <a:r>
              <a:rPr lang="en-GB" sz="1600" dirty="0"/>
              <a:t>Can Makers continue to work closely with Alupro, particularly with regard to DRS in Scotland</a:t>
            </a:r>
          </a:p>
          <a:p>
            <a:r>
              <a:rPr lang="en-GB" sz="1600" dirty="0"/>
              <a:t>Carried out consumer research on the recyclability of cans and the Metal Recycles Forever logo</a:t>
            </a:r>
          </a:p>
          <a:p>
            <a:r>
              <a:rPr lang="en-GB" sz="1600" dirty="0"/>
              <a:t>Very strong results obtained in favour of the clarity of the Metal Recycled Forever logo.</a:t>
            </a:r>
          </a:p>
          <a:p>
            <a:endParaRPr lang="en-GB" dirty="0" smtClean="0"/>
          </a:p>
          <a:p>
            <a:endParaRPr lang="en-GB" sz="1600" dirty="0"/>
          </a:p>
          <a:p>
            <a:r>
              <a:rPr lang="en-GB" sz="1600" dirty="0"/>
              <a:t>Can Makers currently in the process of changing their PR company following concerns over value for money and a lack of a proactive approach from Allison &amp; Partners.</a:t>
            </a:r>
          </a:p>
          <a:p>
            <a:r>
              <a:rPr lang="en-GB" sz="1600" dirty="0"/>
              <a:t>Final 2 candidates are Pelican &amp; </a:t>
            </a:r>
            <a:r>
              <a:rPr lang="en-GB" sz="1600" dirty="0" err="1"/>
              <a:t>Prova</a:t>
            </a:r>
            <a:endParaRPr lang="en-GB" sz="1600" dirty="0"/>
          </a:p>
          <a:p>
            <a:r>
              <a:rPr lang="en-GB" sz="1600" dirty="0"/>
              <a:t>New agency should be in place by end January 2020</a:t>
            </a:r>
          </a:p>
          <a:p>
            <a:endParaRPr lang="en-GB" dirty="0"/>
          </a:p>
        </p:txBody>
      </p:sp>
      <p:sp>
        <p:nvSpPr>
          <p:cNvPr id="4" name="Slide Number Placeholder 3"/>
          <p:cNvSpPr>
            <a:spLocks noGrp="1"/>
          </p:cNvSpPr>
          <p:nvPr>
            <p:ph type="sldNum" sz="quarter" idx="10"/>
          </p:nvPr>
        </p:nvSpPr>
        <p:spPr/>
        <p:txBody>
          <a:bodyPr/>
          <a:lstStyle/>
          <a:p>
            <a:fld id="{817B17F0-4AE6-488C-BD97-113329D5406A}" type="slidenum">
              <a:rPr lang="en-GB" smtClean="0"/>
              <a:t>40</a:t>
            </a:fld>
            <a:endParaRPr lang="en-GB" dirty="0"/>
          </a:p>
        </p:txBody>
      </p:sp>
    </p:spTree>
    <p:extLst>
      <p:ext uri="{BB962C8B-B14F-4D97-AF65-F5344CB8AC3E}">
        <p14:creationId xmlns:p14="http://schemas.microsoft.com/office/powerpoint/2010/main" val="1336438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3888" y="788988"/>
            <a:ext cx="2613025" cy="1470025"/>
          </a:xfrm>
        </p:spPr>
      </p:sp>
      <p:sp>
        <p:nvSpPr>
          <p:cNvPr id="3" name="Notes Placeholder 2"/>
          <p:cNvSpPr>
            <a:spLocks noGrp="1"/>
          </p:cNvSpPr>
          <p:nvPr>
            <p:ph type="body" idx="1"/>
          </p:nvPr>
        </p:nvSpPr>
        <p:spPr>
          <a:xfrm>
            <a:off x="685800" y="2500631"/>
            <a:ext cx="5662749" cy="6946046"/>
          </a:xfrm>
        </p:spPr>
        <p:txBody>
          <a:bodyPr/>
          <a:lstStyle/>
          <a:p>
            <a:r>
              <a:rPr lang="en-GB" dirty="0"/>
              <a:t>As previously reported current Articles &amp; Memorandum of Association date from 1978 and need </a:t>
            </a:r>
            <a:r>
              <a:rPr lang="en-GB" dirty="0" smtClean="0"/>
              <a:t>revising. It </a:t>
            </a:r>
            <a:r>
              <a:rPr lang="en-GB" dirty="0"/>
              <a:t>was agreed the new Articles should:</a:t>
            </a:r>
          </a:p>
          <a:p>
            <a:pPr lvl="1"/>
            <a:r>
              <a:rPr lang="en-GB" sz="1600" dirty="0"/>
              <a:t>Remove limit of 200 members</a:t>
            </a:r>
          </a:p>
          <a:p>
            <a:pPr lvl="1"/>
            <a:r>
              <a:rPr lang="en-GB" sz="1600" dirty="0"/>
              <a:t>Broaden scope to include companies that make containers greater than 25 litres</a:t>
            </a:r>
          </a:p>
          <a:p>
            <a:pPr lvl="1"/>
            <a:r>
              <a:rPr lang="en-GB" sz="1600" dirty="0"/>
              <a:t>Reduce of size of required  quorum for a General Meeting</a:t>
            </a:r>
          </a:p>
          <a:p>
            <a:endParaRPr lang="en-GB" dirty="0" smtClean="0"/>
          </a:p>
          <a:p>
            <a:r>
              <a:rPr lang="en-GB" dirty="0" smtClean="0"/>
              <a:t>Inclusion </a:t>
            </a:r>
            <a:r>
              <a:rPr lang="en-GB" dirty="0"/>
              <a:t>of MPMA (CCL) Limited was discussed, but it was agreed to keep the organisations separate</a:t>
            </a:r>
          </a:p>
          <a:p>
            <a:r>
              <a:rPr lang="en-GB" dirty="0"/>
              <a:t>Progress:</a:t>
            </a:r>
          </a:p>
          <a:p>
            <a:pPr lvl="1"/>
            <a:r>
              <a:rPr lang="en-GB" sz="1600" dirty="0"/>
              <a:t>The original Articles and Memorandum of Association have been combined with the more recent MPMA Rules of Management and the resulting document modified to reflect the above </a:t>
            </a:r>
            <a:r>
              <a:rPr lang="en-GB" sz="1600" dirty="0" smtClean="0"/>
              <a:t>requirements</a:t>
            </a:r>
          </a:p>
          <a:p>
            <a:pPr lvl="1"/>
            <a:endParaRPr lang="en-GB" sz="1600" dirty="0"/>
          </a:p>
          <a:p>
            <a:pPr lvl="1"/>
            <a:r>
              <a:rPr lang="en-GB" sz="1600" dirty="0"/>
              <a:t>This document will now be reviewed by MPMA’s lawyers prior to offering to the Council for approval</a:t>
            </a:r>
          </a:p>
          <a:p>
            <a:endParaRPr lang="en-GB" dirty="0"/>
          </a:p>
        </p:txBody>
      </p:sp>
      <p:sp>
        <p:nvSpPr>
          <p:cNvPr id="4" name="Slide Number Placeholder 3"/>
          <p:cNvSpPr>
            <a:spLocks noGrp="1"/>
          </p:cNvSpPr>
          <p:nvPr>
            <p:ph type="sldNum" sz="quarter" idx="10"/>
          </p:nvPr>
        </p:nvSpPr>
        <p:spPr/>
        <p:txBody>
          <a:bodyPr/>
          <a:lstStyle/>
          <a:p>
            <a:fld id="{0B0CA944-CAA5-D847-B226-9B6BDDAAA986}" type="slidenum">
              <a:rPr lang="nl-NL" smtClean="0"/>
              <a:t>4</a:t>
            </a:fld>
            <a:endParaRPr lang="nl-NL"/>
          </a:p>
        </p:txBody>
      </p:sp>
    </p:spTree>
    <p:extLst>
      <p:ext uri="{BB962C8B-B14F-4D97-AF65-F5344CB8AC3E}">
        <p14:creationId xmlns:p14="http://schemas.microsoft.com/office/powerpoint/2010/main" val="1028912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9600" y="660400"/>
            <a:ext cx="2947988" cy="1658938"/>
          </a:xfrm>
        </p:spPr>
      </p:sp>
      <p:sp>
        <p:nvSpPr>
          <p:cNvPr id="3" name="Notes Placeholder 2"/>
          <p:cNvSpPr>
            <a:spLocks noGrp="1"/>
          </p:cNvSpPr>
          <p:nvPr>
            <p:ph type="body" idx="1"/>
          </p:nvPr>
        </p:nvSpPr>
        <p:spPr>
          <a:xfrm>
            <a:off x="685800" y="2472214"/>
            <a:ext cx="5486400" cy="6230263"/>
          </a:xfrm>
        </p:spPr>
        <p:txBody>
          <a:bodyPr/>
          <a:lstStyle/>
          <a:p>
            <a:r>
              <a:rPr lang="en-GB" sz="1600" dirty="0"/>
              <a:t>MPMA proposed merger of Can Makers UK into the MPMA now complete and working well. As planned Can Makers being run as a separate Committee with its own budget.</a:t>
            </a:r>
          </a:p>
          <a:p>
            <a:r>
              <a:rPr lang="en-GB" sz="1600" dirty="0"/>
              <a:t>Can Makers continue to work closely with Alupro, particularly with regard to DRS in Scotland</a:t>
            </a:r>
          </a:p>
          <a:p>
            <a:r>
              <a:rPr lang="en-GB" sz="1600" dirty="0"/>
              <a:t>Carried out consumer research on the recyclability of cans and the Metal Recycles Forever logo</a:t>
            </a:r>
          </a:p>
          <a:p>
            <a:r>
              <a:rPr lang="en-GB" sz="1600" dirty="0"/>
              <a:t>Very strong results obtained in favour of the clarity of the Metal Recycled Forever logo.</a:t>
            </a:r>
          </a:p>
          <a:p>
            <a:endParaRPr lang="en-GB" dirty="0" smtClean="0"/>
          </a:p>
          <a:p>
            <a:endParaRPr lang="en-GB" sz="1600" dirty="0"/>
          </a:p>
          <a:p>
            <a:r>
              <a:rPr lang="en-GB" sz="1600" dirty="0"/>
              <a:t>Can Makers currently in the process of changing their PR company following concerns over value for money and a lack of a proactive approach from Allison &amp; Partners.</a:t>
            </a:r>
          </a:p>
          <a:p>
            <a:r>
              <a:rPr lang="en-GB" sz="1600" dirty="0"/>
              <a:t>Final 2 candidates are Pelican &amp; </a:t>
            </a:r>
            <a:r>
              <a:rPr lang="en-GB" sz="1600" dirty="0" err="1"/>
              <a:t>Prova</a:t>
            </a:r>
            <a:endParaRPr lang="en-GB" sz="1600" dirty="0"/>
          </a:p>
          <a:p>
            <a:r>
              <a:rPr lang="en-GB" sz="1600" dirty="0"/>
              <a:t>New agency should be in place by end January 2020</a:t>
            </a:r>
          </a:p>
          <a:p>
            <a:endParaRPr lang="en-GB" dirty="0"/>
          </a:p>
        </p:txBody>
      </p:sp>
      <p:sp>
        <p:nvSpPr>
          <p:cNvPr id="4" name="Slide Number Placeholder 3"/>
          <p:cNvSpPr>
            <a:spLocks noGrp="1"/>
          </p:cNvSpPr>
          <p:nvPr>
            <p:ph type="sldNum" sz="quarter" idx="10"/>
          </p:nvPr>
        </p:nvSpPr>
        <p:spPr/>
        <p:txBody>
          <a:bodyPr/>
          <a:lstStyle/>
          <a:p>
            <a:fld id="{817B17F0-4AE6-488C-BD97-113329D5406A}" type="slidenum">
              <a:rPr lang="en-GB" smtClean="0"/>
              <a:t>41</a:t>
            </a:fld>
            <a:endParaRPr lang="en-GB" dirty="0"/>
          </a:p>
        </p:txBody>
      </p:sp>
    </p:spTree>
    <p:extLst>
      <p:ext uri="{BB962C8B-B14F-4D97-AF65-F5344CB8AC3E}">
        <p14:creationId xmlns:p14="http://schemas.microsoft.com/office/powerpoint/2010/main" val="37857494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B0CA944-CAA5-D847-B226-9B6BDDAAA986}" type="slidenum">
              <a:rPr lang="nl-NL" smtClean="0"/>
              <a:t>44</a:t>
            </a:fld>
            <a:endParaRPr lang="nl-NL"/>
          </a:p>
        </p:txBody>
      </p:sp>
    </p:spTree>
    <p:extLst>
      <p:ext uri="{BB962C8B-B14F-4D97-AF65-F5344CB8AC3E}">
        <p14:creationId xmlns:p14="http://schemas.microsoft.com/office/powerpoint/2010/main" val="27393557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B0CA944-CAA5-D847-B226-9B6BDDAAA986}" type="slidenum">
              <a:rPr lang="nl-NL" smtClean="0"/>
              <a:t>45</a:t>
            </a:fld>
            <a:endParaRPr lang="nl-NL"/>
          </a:p>
        </p:txBody>
      </p:sp>
    </p:spTree>
    <p:extLst>
      <p:ext uri="{BB962C8B-B14F-4D97-AF65-F5344CB8AC3E}">
        <p14:creationId xmlns:p14="http://schemas.microsoft.com/office/powerpoint/2010/main" val="22990266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6475" y="188913"/>
            <a:ext cx="2112963" cy="1189037"/>
          </a:xfrm>
        </p:spPr>
      </p:sp>
      <p:sp>
        <p:nvSpPr>
          <p:cNvPr id="3" name="Notes Placeholder 2"/>
          <p:cNvSpPr>
            <a:spLocks noGrp="1"/>
          </p:cNvSpPr>
          <p:nvPr>
            <p:ph type="body" idx="1"/>
          </p:nvPr>
        </p:nvSpPr>
        <p:spPr>
          <a:xfrm>
            <a:off x="450939" y="1378142"/>
            <a:ext cx="6075123" cy="6105311"/>
          </a:xfrm>
        </p:spPr>
        <p:txBody>
          <a:bodyPr/>
          <a:lstStyle/>
          <a:p>
            <a:pPr>
              <a:spcBef>
                <a:spcPts val="0"/>
              </a:spcBef>
            </a:pPr>
            <a:endParaRPr lang="en-GB" dirty="0"/>
          </a:p>
          <a:p>
            <a:pPr indent="-285750">
              <a:spcBef>
                <a:spcPts val="0"/>
              </a:spcBef>
              <a:buFont typeface="Arial" panose="020B0604020202020204" pitchFamily="34" charset="0"/>
              <a:buChar char="•"/>
            </a:pPr>
            <a:endParaRPr lang="en-GB" dirty="0"/>
          </a:p>
          <a:p>
            <a:pPr indent="-285750">
              <a:spcBef>
                <a:spcPts val="0"/>
              </a:spcBef>
              <a:buFont typeface="Arial" panose="020B0604020202020204" pitchFamily="34" charset="0"/>
              <a:buChar char="•"/>
            </a:pPr>
            <a:endParaRPr lang="en-GB" dirty="0"/>
          </a:p>
          <a:p>
            <a:pPr indent="-285750">
              <a:spcBef>
                <a:spcPts val="0"/>
              </a:spcBef>
              <a:buFont typeface="Arial" panose="020B0604020202020204" pitchFamily="34" charset="0"/>
              <a:buChar char="•"/>
            </a:pPr>
            <a:endParaRPr lang="en-GB" dirty="0"/>
          </a:p>
          <a:p>
            <a:pPr indent="-285750">
              <a:spcBef>
                <a:spcPts val="0"/>
              </a:spcBef>
              <a:buFont typeface="Arial" panose="020B0604020202020204" pitchFamily="34" charset="0"/>
              <a:buChar char="•"/>
            </a:pPr>
            <a:endParaRPr lang="en-GB" dirty="0"/>
          </a:p>
          <a:p>
            <a:pPr indent="-285750">
              <a:spcBef>
                <a:spcPts val="0"/>
              </a:spcBef>
              <a:buFont typeface="Arial" panose="020B0604020202020204" pitchFamily="34" charset="0"/>
              <a:buChar char="•"/>
            </a:pPr>
            <a:endParaRPr lang="en-GB" dirty="0"/>
          </a:p>
        </p:txBody>
      </p:sp>
      <p:sp>
        <p:nvSpPr>
          <p:cNvPr id="4" name="TextBox 3"/>
          <p:cNvSpPr txBox="1"/>
          <p:nvPr/>
        </p:nvSpPr>
        <p:spPr>
          <a:xfrm>
            <a:off x="1018903" y="1903889"/>
            <a:ext cx="4493623" cy="369332"/>
          </a:xfrm>
          <a:prstGeom prst="rect">
            <a:avLst/>
          </a:prstGeom>
          <a:noFill/>
        </p:spPr>
        <p:txBody>
          <a:bodyPr wrap="square" rtlCol="0">
            <a:spAutoFit/>
          </a:bodyPr>
          <a:lstStyle/>
          <a:p>
            <a:r>
              <a:rPr lang="en-GB" dirty="0" smtClean="0"/>
              <a:t>Interface with other UK Organisations</a:t>
            </a:r>
            <a:endParaRPr lang="en-GB" dirty="0"/>
          </a:p>
        </p:txBody>
      </p:sp>
    </p:spTree>
    <p:extLst>
      <p:ext uri="{BB962C8B-B14F-4D97-AF65-F5344CB8AC3E}">
        <p14:creationId xmlns:p14="http://schemas.microsoft.com/office/powerpoint/2010/main" val="33127403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8650" y="631825"/>
            <a:ext cx="3119438" cy="1755775"/>
          </a:xfrm>
        </p:spPr>
      </p:sp>
      <p:sp>
        <p:nvSpPr>
          <p:cNvPr id="3" name="Notes Placeholder 2"/>
          <p:cNvSpPr>
            <a:spLocks noGrp="1"/>
          </p:cNvSpPr>
          <p:nvPr>
            <p:ph type="body" idx="1"/>
          </p:nvPr>
        </p:nvSpPr>
        <p:spPr>
          <a:xfrm>
            <a:off x="685800" y="2571671"/>
            <a:ext cx="5486400" cy="6130806"/>
          </a:xfrm>
        </p:spPr>
        <p:txBody>
          <a:bodyPr/>
          <a:lstStyle/>
          <a:p>
            <a:pPr>
              <a:spcAft>
                <a:spcPts val="600"/>
              </a:spcAft>
            </a:pPr>
            <a:r>
              <a:rPr lang="en-GB" sz="1600" dirty="0"/>
              <a:t>MPMA will end membership of UK Metals Council at the end of the year</a:t>
            </a:r>
          </a:p>
          <a:p>
            <a:pPr marL="285750" indent="-285750">
              <a:spcAft>
                <a:spcPts val="600"/>
              </a:spcAft>
              <a:buFont typeface="Arial" panose="020B0604020202020204" pitchFamily="34" charset="0"/>
              <a:buChar char="•"/>
            </a:pPr>
            <a:r>
              <a:rPr lang="en-GB" sz="1600" dirty="0"/>
              <a:t>Decision taken end 2018. No evidence to suggest this decision should be reversed</a:t>
            </a:r>
          </a:p>
          <a:p>
            <a:pPr>
              <a:spcAft>
                <a:spcPts val="600"/>
              </a:spcAft>
            </a:pPr>
            <a:r>
              <a:rPr lang="en-GB" sz="1600" dirty="0"/>
              <a:t>MPMA remains part of Make UK. Good level of support received by MPMA</a:t>
            </a:r>
          </a:p>
          <a:p>
            <a:pPr marL="285750" indent="-285750">
              <a:spcAft>
                <a:spcPts val="600"/>
              </a:spcAft>
              <a:buFont typeface="Arial" panose="020B0604020202020204" pitchFamily="34" charset="0"/>
              <a:buChar char="•"/>
            </a:pPr>
            <a:r>
              <a:rPr lang="en-GB" sz="1600" dirty="0"/>
              <a:t>MPMA’s members can join Make UK FOC as an Associate member – provides benefits</a:t>
            </a:r>
          </a:p>
          <a:p>
            <a:pPr>
              <a:spcAft>
                <a:spcPts val="600"/>
              </a:spcAft>
            </a:pPr>
            <a:r>
              <a:rPr lang="en-GB" sz="1600" dirty="0"/>
              <a:t>Relationships being maintained with Packaging Federation, Food &amp; Drink Federation &amp; INCPEN</a:t>
            </a:r>
          </a:p>
          <a:p>
            <a:pPr marL="285750" indent="-285750">
              <a:spcAft>
                <a:spcPts val="600"/>
              </a:spcAft>
              <a:buFont typeface="Arial" panose="020B0604020202020204" pitchFamily="34" charset="0"/>
              <a:buChar char="•"/>
            </a:pPr>
            <a:r>
              <a:rPr lang="en-GB" sz="1600" dirty="0"/>
              <a:t>Some concerns over high plastics focus – considerable efforts being spent to mitigate current crisis and to try to manage the situation</a:t>
            </a:r>
          </a:p>
          <a:p>
            <a:pPr>
              <a:spcAft>
                <a:spcPts val="600"/>
              </a:spcAft>
            </a:pPr>
            <a:r>
              <a:rPr lang="en-GB" sz="1600" dirty="0"/>
              <a:t>Strong relationship continues with Alupro</a:t>
            </a:r>
          </a:p>
          <a:p>
            <a:pPr>
              <a:spcAft>
                <a:spcPts val="600"/>
              </a:spcAft>
            </a:pPr>
            <a:r>
              <a:rPr lang="en-GB" sz="1600" dirty="0"/>
              <a:t>Relationship being developed with OPRL. MPMA will soon be formally approved as a Guarantor (as are Alupro)</a:t>
            </a:r>
          </a:p>
          <a:p>
            <a:pPr>
              <a:spcAft>
                <a:spcPts val="600"/>
              </a:spcAft>
            </a:pPr>
            <a:r>
              <a:rPr lang="en-GB" sz="1600" dirty="0"/>
              <a:t>MPMA in discussion with IOM3 to become an Affiliate Member (FOC) – if agreed will provide additional member benefits</a:t>
            </a:r>
          </a:p>
          <a:p>
            <a:endParaRPr lang="en-GB" dirty="0"/>
          </a:p>
        </p:txBody>
      </p:sp>
      <p:sp>
        <p:nvSpPr>
          <p:cNvPr id="4" name="Slide Number Placeholder 3"/>
          <p:cNvSpPr>
            <a:spLocks noGrp="1"/>
          </p:cNvSpPr>
          <p:nvPr>
            <p:ph type="sldNum" sz="quarter" idx="10"/>
          </p:nvPr>
        </p:nvSpPr>
        <p:spPr/>
        <p:txBody>
          <a:bodyPr/>
          <a:lstStyle/>
          <a:p>
            <a:fld id="{817B17F0-4AE6-488C-BD97-113329D5406A}" type="slidenum">
              <a:rPr lang="en-GB" smtClean="0"/>
              <a:t>47</a:t>
            </a:fld>
            <a:endParaRPr lang="en-GB" dirty="0"/>
          </a:p>
        </p:txBody>
      </p:sp>
    </p:spTree>
    <p:extLst>
      <p:ext uri="{BB962C8B-B14F-4D97-AF65-F5344CB8AC3E}">
        <p14:creationId xmlns:p14="http://schemas.microsoft.com/office/powerpoint/2010/main" val="7170600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8650" y="631825"/>
            <a:ext cx="3119438" cy="1755775"/>
          </a:xfrm>
        </p:spPr>
      </p:sp>
      <p:sp>
        <p:nvSpPr>
          <p:cNvPr id="3" name="Notes Placeholder 2"/>
          <p:cNvSpPr>
            <a:spLocks noGrp="1"/>
          </p:cNvSpPr>
          <p:nvPr>
            <p:ph type="body" idx="1"/>
          </p:nvPr>
        </p:nvSpPr>
        <p:spPr>
          <a:xfrm>
            <a:off x="685800" y="2571671"/>
            <a:ext cx="5486400" cy="6130806"/>
          </a:xfrm>
        </p:spPr>
        <p:txBody>
          <a:bodyPr/>
          <a:lstStyle/>
          <a:p>
            <a:pPr>
              <a:spcAft>
                <a:spcPts val="600"/>
              </a:spcAft>
            </a:pPr>
            <a:r>
              <a:rPr lang="en-GB" sz="1600" dirty="0"/>
              <a:t>MPMA will end membership of UK Metals Council at the end of the year</a:t>
            </a:r>
          </a:p>
          <a:p>
            <a:pPr marL="285750" indent="-285750">
              <a:spcAft>
                <a:spcPts val="600"/>
              </a:spcAft>
              <a:buFont typeface="Arial" panose="020B0604020202020204" pitchFamily="34" charset="0"/>
              <a:buChar char="•"/>
            </a:pPr>
            <a:r>
              <a:rPr lang="en-GB" sz="1600" dirty="0"/>
              <a:t>Decision taken end 2018. No evidence to suggest this decision should be reversed</a:t>
            </a:r>
          </a:p>
          <a:p>
            <a:pPr>
              <a:spcAft>
                <a:spcPts val="600"/>
              </a:spcAft>
            </a:pPr>
            <a:r>
              <a:rPr lang="en-GB" sz="1600" dirty="0"/>
              <a:t>MPMA remains part of Make UK. Good level of support received by MPMA</a:t>
            </a:r>
          </a:p>
          <a:p>
            <a:pPr marL="285750" indent="-285750">
              <a:spcAft>
                <a:spcPts val="600"/>
              </a:spcAft>
              <a:buFont typeface="Arial" panose="020B0604020202020204" pitchFamily="34" charset="0"/>
              <a:buChar char="•"/>
            </a:pPr>
            <a:r>
              <a:rPr lang="en-GB" sz="1600" dirty="0"/>
              <a:t>MPMA’s members can join Make UK FOC as an Associate member – provides benefits</a:t>
            </a:r>
          </a:p>
          <a:p>
            <a:pPr>
              <a:spcAft>
                <a:spcPts val="600"/>
              </a:spcAft>
            </a:pPr>
            <a:r>
              <a:rPr lang="en-GB" sz="1600" dirty="0"/>
              <a:t>Relationships being maintained with Packaging Federation, Food &amp; Drink Federation &amp; INCPEN</a:t>
            </a:r>
          </a:p>
          <a:p>
            <a:pPr marL="285750" indent="-285750">
              <a:spcAft>
                <a:spcPts val="600"/>
              </a:spcAft>
              <a:buFont typeface="Arial" panose="020B0604020202020204" pitchFamily="34" charset="0"/>
              <a:buChar char="•"/>
            </a:pPr>
            <a:r>
              <a:rPr lang="en-GB" sz="1600" dirty="0"/>
              <a:t>Some concerns over high plastics focus – considerable efforts being spent to mitigate current crisis and to try to manage the situation</a:t>
            </a:r>
          </a:p>
          <a:p>
            <a:pPr>
              <a:spcAft>
                <a:spcPts val="600"/>
              </a:spcAft>
            </a:pPr>
            <a:r>
              <a:rPr lang="en-GB" sz="1600" dirty="0"/>
              <a:t>Strong relationship continues with Alupro</a:t>
            </a:r>
          </a:p>
          <a:p>
            <a:pPr>
              <a:spcAft>
                <a:spcPts val="600"/>
              </a:spcAft>
            </a:pPr>
            <a:r>
              <a:rPr lang="en-GB" sz="1600" dirty="0"/>
              <a:t>Relationship being developed with OPRL. MPMA will soon be formally approved as a Guarantor (as are Alupro)</a:t>
            </a:r>
          </a:p>
          <a:p>
            <a:pPr>
              <a:spcAft>
                <a:spcPts val="600"/>
              </a:spcAft>
            </a:pPr>
            <a:r>
              <a:rPr lang="en-GB" sz="1600" dirty="0"/>
              <a:t>MPMA in discussion with IOM3 to become an Affiliate Member (FOC) – if agreed will provide additional member benefits</a:t>
            </a:r>
          </a:p>
          <a:p>
            <a:endParaRPr lang="en-GB" dirty="0"/>
          </a:p>
        </p:txBody>
      </p:sp>
      <p:sp>
        <p:nvSpPr>
          <p:cNvPr id="4" name="Slide Number Placeholder 3"/>
          <p:cNvSpPr>
            <a:spLocks noGrp="1"/>
          </p:cNvSpPr>
          <p:nvPr>
            <p:ph type="sldNum" sz="quarter" idx="10"/>
          </p:nvPr>
        </p:nvSpPr>
        <p:spPr/>
        <p:txBody>
          <a:bodyPr/>
          <a:lstStyle/>
          <a:p>
            <a:fld id="{817B17F0-4AE6-488C-BD97-113329D5406A}" type="slidenum">
              <a:rPr lang="en-GB" smtClean="0"/>
              <a:t>48</a:t>
            </a:fld>
            <a:endParaRPr lang="en-GB" dirty="0"/>
          </a:p>
        </p:txBody>
      </p:sp>
    </p:spTree>
    <p:extLst>
      <p:ext uri="{BB962C8B-B14F-4D97-AF65-F5344CB8AC3E}">
        <p14:creationId xmlns:p14="http://schemas.microsoft.com/office/powerpoint/2010/main" val="29781413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8650" y="631825"/>
            <a:ext cx="3119438" cy="1755775"/>
          </a:xfrm>
        </p:spPr>
      </p:sp>
      <p:sp>
        <p:nvSpPr>
          <p:cNvPr id="3" name="Notes Placeholder 2"/>
          <p:cNvSpPr>
            <a:spLocks noGrp="1"/>
          </p:cNvSpPr>
          <p:nvPr>
            <p:ph type="body" idx="1"/>
          </p:nvPr>
        </p:nvSpPr>
        <p:spPr>
          <a:xfrm>
            <a:off x="685800" y="2571671"/>
            <a:ext cx="5486400" cy="6130806"/>
          </a:xfrm>
        </p:spPr>
        <p:txBody>
          <a:bodyPr/>
          <a:lstStyle/>
          <a:p>
            <a:pPr>
              <a:spcAft>
                <a:spcPts val="600"/>
              </a:spcAft>
            </a:pPr>
            <a:r>
              <a:rPr lang="en-GB" sz="1600" dirty="0"/>
              <a:t>MPMA will end membership of UK Metals Council at the end of the year</a:t>
            </a:r>
          </a:p>
          <a:p>
            <a:pPr marL="285750" indent="-285750">
              <a:spcAft>
                <a:spcPts val="600"/>
              </a:spcAft>
              <a:buFont typeface="Arial" panose="020B0604020202020204" pitchFamily="34" charset="0"/>
              <a:buChar char="•"/>
            </a:pPr>
            <a:r>
              <a:rPr lang="en-GB" sz="1600" dirty="0"/>
              <a:t>Decision taken end 2018. No evidence to suggest this decision should be reversed</a:t>
            </a:r>
          </a:p>
          <a:p>
            <a:pPr>
              <a:spcAft>
                <a:spcPts val="600"/>
              </a:spcAft>
            </a:pPr>
            <a:r>
              <a:rPr lang="en-GB" sz="1600" dirty="0"/>
              <a:t>MPMA remains part of Make UK. Good level of support received by MPMA</a:t>
            </a:r>
          </a:p>
          <a:p>
            <a:pPr marL="285750" indent="-285750">
              <a:spcAft>
                <a:spcPts val="600"/>
              </a:spcAft>
              <a:buFont typeface="Arial" panose="020B0604020202020204" pitchFamily="34" charset="0"/>
              <a:buChar char="•"/>
            </a:pPr>
            <a:r>
              <a:rPr lang="en-GB" sz="1600" dirty="0"/>
              <a:t>MPMA’s members can join Make UK FOC as an Associate member – provides benefits</a:t>
            </a:r>
          </a:p>
          <a:p>
            <a:pPr>
              <a:spcAft>
                <a:spcPts val="600"/>
              </a:spcAft>
            </a:pPr>
            <a:r>
              <a:rPr lang="en-GB" sz="1600" dirty="0"/>
              <a:t>Relationships being maintained with Packaging Federation, Food &amp; Drink Federation &amp; INCPEN</a:t>
            </a:r>
          </a:p>
          <a:p>
            <a:pPr marL="285750" indent="-285750">
              <a:spcAft>
                <a:spcPts val="600"/>
              </a:spcAft>
              <a:buFont typeface="Arial" panose="020B0604020202020204" pitchFamily="34" charset="0"/>
              <a:buChar char="•"/>
            </a:pPr>
            <a:r>
              <a:rPr lang="en-GB" sz="1600" dirty="0"/>
              <a:t>Some concerns over high plastics focus – considerable efforts being spent to mitigate current crisis and to try to manage the situation</a:t>
            </a:r>
          </a:p>
          <a:p>
            <a:pPr>
              <a:spcAft>
                <a:spcPts val="600"/>
              </a:spcAft>
            </a:pPr>
            <a:r>
              <a:rPr lang="en-GB" sz="1600" dirty="0"/>
              <a:t>Strong relationship continues with Alupro</a:t>
            </a:r>
          </a:p>
          <a:p>
            <a:pPr>
              <a:spcAft>
                <a:spcPts val="600"/>
              </a:spcAft>
            </a:pPr>
            <a:r>
              <a:rPr lang="en-GB" sz="1600" dirty="0"/>
              <a:t>Relationship being developed with OPRL. MPMA will soon be formally approved as a Guarantor (as are Alupro)</a:t>
            </a:r>
          </a:p>
          <a:p>
            <a:pPr>
              <a:spcAft>
                <a:spcPts val="600"/>
              </a:spcAft>
            </a:pPr>
            <a:r>
              <a:rPr lang="en-GB" sz="1600" dirty="0"/>
              <a:t>MPMA in discussion with IOM3 to become an Affiliate Member (FOC) – if agreed will provide additional member benefits</a:t>
            </a:r>
          </a:p>
          <a:p>
            <a:endParaRPr lang="en-GB" dirty="0"/>
          </a:p>
        </p:txBody>
      </p:sp>
      <p:sp>
        <p:nvSpPr>
          <p:cNvPr id="4" name="Slide Number Placeholder 3"/>
          <p:cNvSpPr>
            <a:spLocks noGrp="1"/>
          </p:cNvSpPr>
          <p:nvPr>
            <p:ph type="sldNum" sz="quarter" idx="10"/>
          </p:nvPr>
        </p:nvSpPr>
        <p:spPr/>
        <p:txBody>
          <a:bodyPr/>
          <a:lstStyle/>
          <a:p>
            <a:fld id="{817B17F0-4AE6-488C-BD97-113329D5406A}" type="slidenum">
              <a:rPr lang="en-GB" smtClean="0"/>
              <a:t>49</a:t>
            </a:fld>
            <a:endParaRPr lang="en-GB" dirty="0"/>
          </a:p>
        </p:txBody>
      </p:sp>
    </p:spTree>
    <p:extLst>
      <p:ext uri="{BB962C8B-B14F-4D97-AF65-F5344CB8AC3E}">
        <p14:creationId xmlns:p14="http://schemas.microsoft.com/office/powerpoint/2010/main" val="30214190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8650" y="631825"/>
            <a:ext cx="3119438" cy="1755775"/>
          </a:xfrm>
        </p:spPr>
      </p:sp>
      <p:sp>
        <p:nvSpPr>
          <p:cNvPr id="3" name="Notes Placeholder 2"/>
          <p:cNvSpPr>
            <a:spLocks noGrp="1"/>
          </p:cNvSpPr>
          <p:nvPr>
            <p:ph type="body" idx="1"/>
          </p:nvPr>
        </p:nvSpPr>
        <p:spPr>
          <a:xfrm>
            <a:off x="685800" y="2571671"/>
            <a:ext cx="5486400" cy="6130806"/>
          </a:xfrm>
        </p:spPr>
        <p:txBody>
          <a:bodyPr/>
          <a:lstStyle/>
          <a:p>
            <a:pPr>
              <a:spcAft>
                <a:spcPts val="600"/>
              </a:spcAft>
            </a:pPr>
            <a:r>
              <a:rPr lang="en-GB" sz="1600" dirty="0"/>
              <a:t>MPMA will end membership of UK Metals Council at the end of the year</a:t>
            </a:r>
          </a:p>
          <a:p>
            <a:pPr marL="285750" indent="-285750">
              <a:spcAft>
                <a:spcPts val="600"/>
              </a:spcAft>
              <a:buFont typeface="Arial" panose="020B0604020202020204" pitchFamily="34" charset="0"/>
              <a:buChar char="•"/>
            </a:pPr>
            <a:r>
              <a:rPr lang="en-GB" sz="1600" dirty="0"/>
              <a:t>Decision taken end 2018. No evidence to suggest this decision should be reversed</a:t>
            </a:r>
          </a:p>
          <a:p>
            <a:pPr>
              <a:spcAft>
                <a:spcPts val="600"/>
              </a:spcAft>
            </a:pPr>
            <a:r>
              <a:rPr lang="en-GB" sz="1600" dirty="0"/>
              <a:t>MPMA remains part of Make UK. Good level of support received by MPMA</a:t>
            </a:r>
          </a:p>
          <a:p>
            <a:pPr marL="285750" indent="-285750">
              <a:spcAft>
                <a:spcPts val="600"/>
              </a:spcAft>
              <a:buFont typeface="Arial" panose="020B0604020202020204" pitchFamily="34" charset="0"/>
              <a:buChar char="•"/>
            </a:pPr>
            <a:r>
              <a:rPr lang="en-GB" sz="1600" dirty="0"/>
              <a:t>MPMA’s members can join Make UK FOC as an Associate member – provides benefits</a:t>
            </a:r>
          </a:p>
          <a:p>
            <a:pPr>
              <a:spcAft>
                <a:spcPts val="600"/>
              </a:spcAft>
            </a:pPr>
            <a:r>
              <a:rPr lang="en-GB" sz="1600" dirty="0"/>
              <a:t>Relationships being maintained with Packaging Federation, Food &amp; Drink Federation &amp; INCPEN</a:t>
            </a:r>
          </a:p>
          <a:p>
            <a:pPr marL="285750" indent="-285750">
              <a:spcAft>
                <a:spcPts val="600"/>
              </a:spcAft>
              <a:buFont typeface="Arial" panose="020B0604020202020204" pitchFamily="34" charset="0"/>
              <a:buChar char="•"/>
            </a:pPr>
            <a:r>
              <a:rPr lang="en-GB" sz="1600" dirty="0"/>
              <a:t>Some concerns over high plastics focus – considerable efforts being spent to mitigate current crisis and to try to manage the situation</a:t>
            </a:r>
          </a:p>
          <a:p>
            <a:pPr>
              <a:spcAft>
                <a:spcPts val="600"/>
              </a:spcAft>
            </a:pPr>
            <a:r>
              <a:rPr lang="en-GB" sz="1600" dirty="0"/>
              <a:t>Strong relationship continues with Alupro</a:t>
            </a:r>
          </a:p>
          <a:p>
            <a:pPr>
              <a:spcAft>
                <a:spcPts val="600"/>
              </a:spcAft>
            </a:pPr>
            <a:r>
              <a:rPr lang="en-GB" sz="1600" dirty="0"/>
              <a:t>Relationship being developed with OPRL. MPMA will soon be formally approved as a Guarantor (as are Alupro)</a:t>
            </a:r>
          </a:p>
          <a:p>
            <a:pPr>
              <a:spcAft>
                <a:spcPts val="600"/>
              </a:spcAft>
            </a:pPr>
            <a:r>
              <a:rPr lang="en-GB" sz="1600" dirty="0"/>
              <a:t>MPMA in discussion with IOM3 to become an Affiliate Member (FOC) – if agreed will provide additional member benefits</a:t>
            </a:r>
          </a:p>
          <a:p>
            <a:endParaRPr lang="en-GB" dirty="0"/>
          </a:p>
        </p:txBody>
      </p:sp>
      <p:sp>
        <p:nvSpPr>
          <p:cNvPr id="4" name="Slide Number Placeholder 3"/>
          <p:cNvSpPr>
            <a:spLocks noGrp="1"/>
          </p:cNvSpPr>
          <p:nvPr>
            <p:ph type="sldNum" sz="quarter" idx="10"/>
          </p:nvPr>
        </p:nvSpPr>
        <p:spPr/>
        <p:txBody>
          <a:bodyPr/>
          <a:lstStyle/>
          <a:p>
            <a:fld id="{817B17F0-4AE6-488C-BD97-113329D5406A}" type="slidenum">
              <a:rPr lang="en-GB" smtClean="0"/>
              <a:t>50</a:t>
            </a:fld>
            <a:endParaRPr lang="en-GB" dirty="0"/>
          </a:p>
        </p:txBody>
      </p:sp>
    </p:spTree>
    <p:extLst>
      <p:ext uri="{BB962C8B-B14F-4D97-AF65-F5344CB8AC3E}">
        <p14:creationId xmlns:p14="http://schemas.microsoft.com/office/powerpoint/2010/main" val="7740926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8650" y="631825"/>
            <a:ext cx="3119438" cy="1755775"/>
          </a:xfrm>
        </p:spPr>
      </p:sp>
      <p:sp>
        <p:nvSpPr>
          <p:cNvPr id="3" name="Notes Placeholder 2"/>
          <p:cNvSpPr>
            <a:spLocks noGrp="1"/>
          </p:cNvSpPr>
          <p:nvPr>
            <p:ph type="body" idx="1"/>
          </p:nvPr>
        </p:nvSpPr>
        <p:spPr>
          <a:xfrm>
            <a:off x="685800" y="2571671"/>
            <a:ext cx="5486400" cy="6130806"/>
          </a:xfrm>
        </p:spPr>
        <p:txBody>
          <a:bodyPr/>
          <a:lstStyle/>
          <a:p>
            <a:pPr>
              <a:spcAft>
                <a:spcPts val="600"/>
              </a:spcAft>
            </a:pPr>
            <a:r>
              <a:rPr lang="en-GB" sz="1600" dirty="0"/>
              <a:t>MPMA will end membership of UK Metals Council at the end of the year</a:t>
            </a:r>
          </a:p>
          <a:p>
            <a:pPr marL="285750" indent="-285750">
              <a:spcAft>
                <a:spcPts val="600"/>
              </a:spcAft>
              <a:buFont typeface="Arial" panose="020B0604020202020204" pitchFamily="34" charset="0"/>
              <a:buChar char="•"/>
            </a:pPr>
            <a:r>
              <a:rPr lang="en-GB" sz="1600" dirty="0"/>
              <a:t>Decision taken end 2018. No evidence to suggest this decision should be reversed</a:t>
            </a:r>
          </a:p>
          <a:p>
            <a:pPr>
              <a:spcAft>
                <a:spcPts val="600"/>
              </a:spcAft>
            </a:pPr>
            <a:r>
              <a:rPr lang="en-GB" sz="1600" dirty="0"/>
              <a:t>MPMA remains part of Make UK. Good level of support received by MPMA</a:t>
            </a:r>
          </a:p>
          <a:p>
            <a:pPr marL="285750" indent="-285750">
              <a:spcAft>
                <a:spcPts val="600"/>
              </a:spcAft>
              <a:buFont typeface="Arial" panose="020B0604020202020204" pitchFamily="34" charset="0"/>
              <a:buChar char="•"/>
            </a:pPr>
            <a:r>
              <a:rPr lang="en-GB" sz="1600" dirty="0"/>
              <a:t>MPMA’s members can join Make UK FOC as an Associate member – provides benefits</a:t>
            </a:r>
          </a:p>
          <a:p>
            <a:pPr>
              <a:spcAft>
                <a:spcPts val="600"/>
              </a:spcAft>
            </a:pPr>
            <a:r>
              <a:rPr lang="en-GB" sz="1600" dirty="0"/>
              <a:t>Relationships being maintained with Packaging Federation, Food &amp; Drink Federation &amp; INCPEN</a:t>
            </a:r>
          </a:p>
          <a:p>
            <a:pPr marL="285750" indent="-285750">
              <a:spcAft>
                <a:spcPts val="600"/>
              </a:spcAft>
              <a:buFont typeface="Arial" panose="020B0604020202020204" pitchFamily="34" charset="0"/>
              <a:buChar char="•"/>
            </a:pPr>
            <a:r>
              <a:rPr lang="en-GB" sz="1600" dirty="0"/>
              <a:t>Some concerns over high plastics focus – considerable efforts being spent to mitigate current crisis and to try to manage the situation</a:t>
            </a:r>
          </a:p>
          <a:p>
            <a:pPr>
              <a:spcAft>
                <a:spcPts val="600"/>
              </a:spcAft>
            </a:pPr>
            <a:r>
              <a:rPr lang="en-GB" sz="1600" dirty="0"/>
              <a:t>Strong relationship continues with Alupro</a:t>
            </a:r>
          </a:p>
          <a:p>
            <a:pPr>
              <a:spcAft>
                <a:spcPts val="600"/>
              </a:spcAft>
            </a:pPr>
            <a:r>
              <a:rPr lang="en-GB" sz="1600" dirty="0"/>
              <a:t>Relationship being developed with OPRL. MPMA will soon be formally approved as a Guarantor (as are Alupro)</a:t>
            </a:r>
          </a:p>
          <a:p>
            <a:pPr>
              <a:spcAft>
                <a:spcPts val="600"/>
              </a:spcAft>
            </a:pPr>
            <a:r>
              <a:rPr lang="en-GB" sz="1600" dirty="0"/>
              <a:t>MPMA in discussion with IOM3 to become an Affiliate Member (FOC) – if agreed will provide additional member benefits</a:t>
            </a:r>
          </a:p>
          <a:p>
            <a:endParaRPr lang="en-GB" dirty="0"/>
          </a:p>
        </p:txBody>
      </p:sp>
      <p:sp>
        <p:nvSpPr>
          <p:cNvPr id="4" name="Slide Number Placeholder 3"/>
          <p:cNvSpPr>
            <a:spLocks noGrp="1"/>
          </p:cNvSpPr>
          <p:nvPr>
            <p:ph type="sldNum" sz="quarter" idx="10"/>
          </p:nvPr>
        </p:nvSpPr>
        <p:spPr/>
        <p:txBody>
          <a:bodyPr/>
          <a:lstStyle/>
          <a:p>
            <a:fld id="{817B17F0-4AE6-488C-BD97-113329D5406A}" type="slidenum">
              <a:rPr lang="en-GB" smtClean="0"/>
              <a:t>51</a:t>
            </a:fld>
            <a:endParaRPr lang="en-GB" dirty="0"/>
          </a:p>
        </p:txBody>
      </p:sp>
    </p:spTree>
    <p:extLst>
      <p:ext uri="{BB962C8B-B14F-4D97-AF65-F5344CB8AC3E}">
        <p14:creationId xmlns:p14="http://schemas.microsoft.com/office/powerpoint/2010/main" val="11688062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8650" y="631825"/>
            <a:ext cx="3119438" cy="1755775"/>
          </a:xfrm>
        </p:spPr>
      </p:sp>
      <p:sp>
        <p:nvSpPr>
          <p:cNvPr id="3" name="Notes Placeholder 2"/>
          <p:cNvSpPr>
            <a:spLocks noGrp="1"/>
          </p:cNvSpPr>
          <p:nvPr>
            <p:ph type="body" idx="1"/>
          </p:nvPr>
        </p:nvSpPr>
        <p:spPr>
          <a:xfrm>
            <a:off x="685800" y="2571671"/>
            <a:ext cx="5486400" cy="6130806"/>
          </a:xfrm>
        </p:spPr>
        <p:txBody>
          <a:bodyPr/>
          <a:lstStyle/>
          <a:p>
            <a:pPr>
              <a:spcAft>
                <a:spcPts val="600"/>
              </a:spcAft>
            </a:pPr>
            <a:r>
              <a:rPr lang="en-GB" sz="1600" dirty="0"/>
              <a:t>MPMA will end membership of UK Metals Council at the end of the year</a:t>
            </a:r>
          </a:p>
          <a:p>
            <a:pPr marL="285750" indent="-285750">
              <a:spcAft>
                <a:spcPts val="600"/>
              </a:spcAft>
              <a:buFont typeface="Arial" panose="020B0604020202020204" pitchFamily="34" charset="0"/>
              <a:buChar char="•"/>
            </a:pPr>
            <a:r>
              <a:rPr lang="en-GB" sz="1600" dirty="0"/>
              <a:t>Decision taken end 2018. No evidence to suggest this decision should be reversed</a:t>
            </a:r>
          </a:p>
          <a:p>
            <a:pPr>
              <a:spcAft>
                <a:spcPts val="600"/>
              </a:spcAft>
            </a:pPr>
            <a:r>
              <a:rPr lang="en-GB" sz="1600" dirty="0"/>
              <a:t>MPMA remains part of Make UK. Good level of support received by MPMA</a:t>
            </a:r>
          </a:p>
          <a:p>
            <a:pPr marL="285750" indent="-285750">
              <a:spcAft>
                <a:spcPts val="600"/>
              </a:spcAft>
              <a:buFont typeface="Arial" panose="020B0604020202020204" pitchFamily="34" charset="0"/>
              <a:buChar char="•"/>
            </a:pPr>
            <a:r>
              <a:rPr lang="en-GB" sz="1600" dirty="0"/>
              <a:t>MPMA’s members can join Make UK FOC as an Associate member – provides benefits</a:t>
            </a:r>
          </a:p>
          <a:p>
            <a:pPr>
              <a:spcAft>
                <a:spcPts val="600"/>
              </a:spcAft>
            </a:pPr>
            <a:r>
              <a:rPr lang="en-GB" sz="1600" dirty="0"/>
              <a:t>Relationships being maintained with Packaging Federation, Food &amp; Drink Federation &amp; INCPEN</a:t>
            </a:r>
          </a:p>
          <a:p>
            <a:pPr marL="285750" indent="-285750">
              <a:spcAft>
                <a:spcPts val="600"/>
              </a:spcAft>
              <a:buFont typeface="Arial" panose="020B0604020202020204" pitchFamily="34" charset="0"/>
              <a:buChar char="•"/>
            </a:pPr>
            <a:r>
              <a:rPr lang="en-GB" sz="1600" dirty="0"/>
              <a:t>Some concerns over high plastics focus – considerable efforts being spent to mitigate current crisis and to try to manage the situation</a:t>
            </a:r>
          </a:p>
          <a:p>
            <a:pPr>
              <a:spcAft>
                <a:spcPts val="600"/>
              </a:spcAft>
            </a:pPr>
            <a:r>
              <a:rPr lang="en-GB" sz="1600" dirty="0"/>
              <a:t>Strong relationship continues with Alupro</a:t>
            </a:r>
          </a:p>
          <a:p>
            <a:pPr>
              <a:spcAft>
                <a:spcPts val="600"/>
              </a:spcAft>
            </a:pPr>
            <a:r>
              <a:rPr lang="en-GB" sz="1600" dirty="0"/>
              <a:t>Relationship being developed with OPRL. MPMA will soon be formally approved as a Guarantor (as are Alupro)</a:t>
            </a:r>
          </a:p>
          <a:p>
            <a:pPr>
              <a:spcAft>
                <a:spcPts val="600"/>
              </a:spcAft>
            </a:pPr>
            <a:r>
              <a:rPr lang="en-GB" sz="1600" dirty="0"/>
              <a:t>MPMA in discussion with IOM3 to become an Affiliate Member (FOC) – if agreed will provide additional member benefits</a:t>
            </a:r>
          </a:p>
          <a:p>
            <a:endParaRPr lang="en-GB" dirty="0"/>
          </a:p>
        </p:txBody>
      </p:sp>
      <p:sp>
        <p:nvSpPr>
          <p:cNvPr id="4" name="Slide Number Placeholder 3"/>
          <p:cNvSpPr>
            <a:spLocks noGrp="1"/>
          </p:cNvSpPr>
          <p:nvPr>
            <p:ph type="sldNum" sz="quarter" idx="10"/>
          </p:nvPr>
        </p:nvSpPr>
        <p:spPr/>
        <p:txBody>
          <a:bodyPr/>
          <a:lstStyle/>
          <a:p>
            <a:fld id="{817B17F0-4AE6-488C-BD97-113329D5406A}" type="slidenum">
              <a:rPr lang="en-GB" smtClean="0"/>
              <a:t>52</a:t>
            </a:fld>
            <a:endParaRPr lang="en-GB" dirty="0"/>
          </a:p>
        </p:txBody>
      </p:sp>
    </p:spTree>
    <p:extLst>
      <p:ext uri="{BB962C8B-B14F-4D97-AF65-F5344CB8AC3E}">
        <p14:creationId xmlns:p14="http://schemas.microsoft.com/office/powerpoint/2010/main" val="1945864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3888" y="788988"/>
            <a:ext cx="2613025" cy="1470025"/>
          </a:xfrm>
        </p:spPr>
      </p:sp>
      <p:sp>
        <p:nvSpPr>
          <p:cNvPr id="3" name="Notes Placeholder 2"/>
          <p:cNvSpPr>
            <a:spLocks noGrp="1"/>
          </p:cNvSpPr>
          <p:nvPr>
            <p:ph type="body" idx="1"/>
          </p:nvPr>
        </p:nvSpPr>
        <p:spPr>
          <a:xfrm>
            <a:off x="685800" y="2500631"/>
            <a:ext cx="5662749" cy="6946046"/>
          </a:xfrm>
        </p:spPr>
        <p:txBody>
          <a:bodyPr/>
          <a:lstStyle/>
          <a:p>
            <a:r>
              <a:rPr lang="en-GB" dirty="0"/>
              <a:t>As previously reported current Articles &amp; Memorandum of Association date from 1978 and need </a:t>
            </a:r>
            <a:r>
              <a:rPr lang="en-GB" dirty="0" smtClean="0"/>
              <a:t>revising. It </a:t>
            </a:r>
            <a:r>
              <a:rPr lang="en-GB" dirty="0"/>
              <a:t>was agreed the new Articles should:</a:t>
            </a:r>
          </a:p>
          <a:p>
            <a:pPr lvl="1"/>
            <a:r>
              <a:rPr lang="en-GB" sz="1600" dirty="0"/>
              <a:t>Remove limit of 200 members</a:t>
            </a:r>
          </a:p>
          <a:p>
            <a:pPr lvl="1"/>
            <a:r>
              <a:rPr lang="en-GB" sz="1600" dirty="0"/>
              <a:t>Broaden scope to include companies that make containers greater than 25 litres</a:t>
            </a:r>
          </a:p>
          <a:p>
            <a:pPr lvl="1"/>
            <a:r>
              <a:rPr lang="en-GB" sz="1600" dirty="0"/>
              <a:t>Reduce of size of required  quorum for a General Meeting</a:t>
            </a:r>
          </a:p>
          <a:p>
            <a:endParaRPr lang="en-GB" dirty="0" smtClean="0"/>
          </a:p>
          <a:p>
            <a:r>
              <a:rPr lang="en-GB" dirty="0" smtClean="0"/>
              <a:t>Inclusion </a:t>
            </a:r>
            <a:r>
              <a:rPr lang="en-GB" dirty="0"/>
              <a:t>of MPMA (CCL) Limited was discussed, but it was agreed to keep the organisations separate</a:t>
            </a:r>
          </a:p>
          <a:p>
            <a:r>
              <a:rPr lang="en-GB" dirty="0"/>
              <a:t>Progress:</a:t>
            </a:r>
          </a:p>
          <a:p>
            <a:pPr lvl="1"/>
            <a:r>
              <a:rPr lang="en-GB" sz="1600" dirty="0"/>
              <a:t>The original Articles and Memorandum of Association have been combined with the more recent MPMA Rules of Management and the resulting document modified to reflect the above </a:t>
            </a:r>
            <a:r>
              <a:rPr lang="en-GB" sz="1600" dirty="0" smtClean="0"/>
              <a:t>requirements</a:t>
            </a:r>
          </a:p>
          <a:p>
            <a:pPr lvl="1"/>
            <a:endParaRPr lang="en-GB" sz="1600" dirty="0"/>
          </a:p>
          <a:p>
            <a:pPr lvl="1"/>
            <a:r>
              <a:rPr lang="en-GB" sz="1600" dirty="0"/>
              <a:t>This document will now be reviewed by MPMA’s lawyers prior to offering to the Council for approval</a:t>
            </a:r>
          </a:p>
          <a:p>
            <a:endParaRPr lang="en-GB" dirty="0"/>
          </a:p>
        </p:txBody>
      </p:sp>
      <p:sp>
        <p:nvSpPr>
          <p:cNvPr id="4" name="Slide Number Placeholder 3"/>
          <p:cNvSpPr>
            <a:spLocks noGrp="1"/>
          </p:cNvSpPr>
          <p:nvPr>
            <p:ph type="sldNum" sz="quarter" idx="10"/>
          </p:nvPr>
        </p:nvSpPr>
        <p:spPr/>
        <p:txBody>
          <a:bodyPr/>
          <a:lstStyle/>
          <a:p>
            <a:fld id="{0B0CA944-CAA5-D847-B226-9B6BDDAAA986}" type="slidenum">
              <a:rPr lang="nl-NL" smtClean="0"/>
              <a:t>5</a:t>
            </a:fld>
            <a:endParaRPr lang="nl-NL"/>
          </a:p>
        </p:txBody>
      </p:sp>
    </p:spTree>
    <p:extLst>
      <p:ext uri="{BB962C8B-B14F-4D97-AF65-F5344CB8AC3E}">
        <p14:creationId xmlns:p14="http://schemas.microsoft.com/office/powerpoint/2010/main" val="5186028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8650" y="631825"/>
            <a:ext cx="3119438" cy="1755775"/>
          </a:xfrm>
        </p:spPr>
      </p:sp>
      <p:sp>
        <p:nvSpPr>
          <p:cNvPr id="3" name="Notes Placeholder 2"/>
          <p:cNvSpPr>
            <a:spLocks noGrp="1"/>
          </p:cNvSpPr>
          <p:nvPr>
            <p:ph type="body" idx="1"/>
          </p:nvPr>
        </p:nvSpPr>
        <p:spPr>
          <a:xfrm>
            <a:off x="685800" y="2571671"/>
            <a:ext cx="5486400" cy="6130806"/>
          </a:xfrm>
        </p:spPr>
        <p:txBody>
          <a:bodyPr/>
          <a:lstStyle/>
          <a:p>
            <a:pPr>
              <a:spcAft>
                <a:spcPts val="600"/>
              </a:spcAft>
            </a:pPr>
            <a:r>
              <a:rPr lang="en-GB" sz="1600" dirty="0"/>
              <a:t>MPMA will end membership of UK Metals Council at the end of the year</a:t>
            </a:r>
          </a:p>
          <a:p>
            <a:pPr marL="285750" indent="-285750">
              <a:spcAft>
                <a:spcPts val="600"/>
              </a:spcAft>
              <a:buFont typeface="Arial" panose="020B0604020202020204" pitchFamily="34" charset="0"/>
              <a:buChar char="•"/>
            </a:pPr>
            <a:r>
              <a:rPr lang="en-GB" sz="1600" dirty="0"/>
              <a:t>Decision taken end 2018. No evidence to suggest this decision should be reversed</a:t>
            </a:r>
          </a:p>
          <a:p>
            <a:pPr>
              <a:spcAft>
                <a:spcPts val="600"/>
              </a:spcAft>
            </a:pPr>
            <a:r>
              <a:rPr lang="en-GB" sz="1600" dirty="0"/>
              <a:t>MPMA remains part of Make UK. Good level of support received by MPMA</a:t>
            </a:r>
          </a:p>
          <a:p>
            <a:pPr marL="285750" indent="-285750">
              <a:spcAft>
                <a:spcPts val="600"/>
              </a:spcAft>
              <a:buFont typeface="Arial" panose="020B0604020202020204" pitchFamily="34" charset="0"/>
              <a:buChar char="•"/>
            </a:pPr>
            <a:r>
              <a:rPr lang="en-GB" sz="1600" dirty="0"/>
              <a:t>MPMA’s members can join Make UK FOC as an Associate member – provides benefits</a:t>
            </a:r>
          </a:p>
          <a:p>
            <a:pPr>
              <a:spcAft>
                <a:spcPts val="600"/>
              </a:spcAft>
            </a:pPr>
            <a:r>
              <a:rPr lang="en-GB" sz="1600" dirty="0"/>
              <a:t>Relationships being maintained with Packaging Federation, Food &amp; Drink Federation &amp; INCPEN</a:t>
            </a:r>
          </a:p>
          <a:p>
            <a:pPr marL="285750" indent="-285750">
              <a:spcAft>
                <a:spcPts val="600"/>
              </a:spcAft>
              <a:buFont typeface="Arial" panose="020B0604020202020204" pitchFamily="34" charset="0"/>
              <a:buChar char="•"/>
            </a:pPr>
            <a:r>
              <a:rPr lang="en-GB" sz="1600" dirty="0"/>
              <a:t>Some concerns over high plastics focus – considerable efforts being spent to mitigate current crisis and to try to manage the situation</a:t>
            </a:r>
          </a:p>
          <a:p>
            <a:pPr>
              <a:spcAft>
                <a:spcPts val="600"/>
              </a:spcAft>
            </a:pPr>
            <a:r>
              <a:rPr lang="en-GB" sz="1600" dirty="0"/>
              <a:t>Strong relationship continues with Alupro</a:t>
            </a:r>
          </a:p>
          <a:p>
            <a:pPr>
              <a:spcAft>
                <a:spcPts val="600"/>
              </a:spcAft>
            </a:pPr>
            <a:r>
              <a:rPr lang="en-GB" sz="1600" dirty="0"/>
              <a:t>Relationship being developed with OPRL. MPMA will soon be formally approved as a Guarantor (as are Alupro)</a:t>
            </a:r>
          </a:p>
          <a:p>
            <a:pPr>
              <a:spcAft>
                <a:spcPts val="600"/>
              </a:spcAft>
            </a:pPr>
            <a:r>
              <a:rPr lang="en-GB" sz="1600" dirty="0"/>
              <a:t>MPMA in discussion with IOM3 to become an Affiliate Member (FOC) – if agreed will provide additional member benefits</a:t>
            </a:r>
          </a:p>
          <a:p>
            <a:endParaRPr lang="en-GB" dirty="0"/>
          </a:p>
        </p:txBody>
      </p:sp>
      <p:sp>
        <p:nvSpPr>
          <p:cNvPr id="4" name="Slide Number Placeholder 3"/>
          <p:cNvSpPr>
            <a:spLocks noGrp="1"/>
          </p:cNvSpPr>
          <p:nvPr>
            <p:ph type="sldNum" sz="quarter" idx="10"/>
          </p:nvPr>
        </p:nvSpPr>
        <p:spPr/>
        <p:txBody>
          <a:bodyPr/>
          <a:lstStyle/>
          <a:p>
            <a:fld id="{817B17F0-4AE6-488C-BD97-113329D5406A}" type="slidenum">
              <a:rPr lang="en-GB" smtClean="0"/>
              <a:t>53</a:t>
            </a:fld>
            <a:endParaRPr lang="en-GB" dirty="0"/>
          </a:p>
        </p:txBody>
      </p:sp>
    </p:spTree>
    <p:extLst>
      <p:ext uri="{BB962C8B-B14F-4D97-AF65-F5344CB8AC3E}">
        <p14:creationId xmlns:p14="http://schemas.microsoft.com/office/powerpoint/2010/main" val="13036930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8650" y="631825"/>
            <a:ext cx="3119438" cy="1755775"/>
          </a:xfrm>
        </p:spPr>
      </p:sp>
      <p:sp>
        <p:nvSpPr>
          <p:cNvPr id="3" name="Notes Placeholder 2"/>
          <p:cNvSpPr>
            <a:spLocks noGrp="1"/>
          </p:cNvSpPr>
          <p:nvPr>
            <p:ph type="body" idx="1"/>
          </p:nvPr>
        </p:nvSpPr>
        <p:spPr>
          <a:xfrm>
            <a:off x="685800" y="2571671"/>
            <a:ext cx="5486400" cy="6130806"/>
          </a:xfrm>
        </p:spPr>
        <p:txBody>
          <a:bodyPr/>
          <a:lstStyle/>
          <a:p>
            <a:pPr>
              <a:spcAft>
                <a:spcPts val="600"/>
              </a:spcAft>
            </a:pPr>
            <a:r>
              <a:rPr lang="en-GB" sz="1600" dirty="0"/>
              <a:t>MPMA will end membership of UK Metals Council at the end of the year</a:t>
            </a:r>
          </a:p>
          <a:p>
            <a:pPr marL="285750" indent="-285750">
              <a:spcAft>
                <a:spcPts val="600"/>
              </a:spcAft>
              <a:buFont typeface="Arial" panose="020B0604020202020204" pitchFamily="34" charset="0"/>
              <a:buChar char="•"/>
            </a:pPr>
            <a:r>
              <a:rPr lang="en-GB" sz="1600" dirty="0"/>
              <a:t>Decision taken end 2018. No evidence to suggest this decision should be reversed</a:t>
            </a:r>
          </a:p>
          <a:p>
            <a:pPr>
              <a:spcAft>
                <a:spcPts val="600"/>
              </a:spcAft>
            </a:pPr>
            <a:r>
              <a:rPr lang="en-GB" sz="1600" dirty="0"/>
              <a:t>MPMA remains part of Make UK. Good level of support received by MPMA</a:t>
            </a:r>
          </a:p>
          <a:p>
            <a:pPr marL="285750" indent="-285750">
              <a:spcAft>
                <a:spcPts val="600"/>
              </a:spcAft>
              <a:buFont typeface="Arial" panose="020B0604020202020204" pitchFamily="34" charset="0"/>
              <a:buChar char="•"/>
            </a:pPr>
            <a:r>
              <a:rPr lang="en-GB" sz="1600" dirty="0"/>
              <a:t>MPMA’s members can join Make UK FOC as an Associate member – provides benefits</a:t>
            </a:r>
          </a:p>
          <a:p>
            <a:pPr>
              <a:spcAft>
                <a:spcPts val="600"/>
              </a:spcAft>
            </a:pPr>
            <a:r>
              <a:rPr lang="en-GB" sz="1600" dirty="0"/>
              <a:t>Relationships being maintained with Packaging Federation, Food &amp; Drink Federation &amp; INCPEN</a:t>
            </a:r>
          </a:p>
          <a:p>
            <a:pPr marL="285750" indent="-285750">
              <a:spcAft>
                <a:spcPts val="600"/>
              </a:spcAft>
              <a:buFont typeface="Arial" panose="020B0604020202020204" pitchFamily="34" charset="0"/>
              <a:buChar char="•"/>
            </a:pPr>
            <a:r>
              <a:rPr lang="en-GB" sz="1600" dirty="0"/>
              <a:t>Some concerns over high plastics focus – considerable efforts being spent to mitigate current crisis and to try to manage the situation</a:t>
            </a:r>
          </a:p>
          <a:p>
            <a:pPr>
              <a:spcAft>
                <a:spcPts val="600"/>
              </a:spcAft>
            </a:pPr>
            <a:r>
              <a:rPr lang="en-GB" sz="1600" dirty="0"/>
              <a:t>Strong relationship continues with Alupro</a:t>
            </a:r>
          </a:p>
          <a:p>
            <a:pPr>
              <a:spcAft>
                <a:spcPts val="600"/>
              </a:spcAft>
            </a:pPr>
            <a:r>
              <a:rPr lang="en-GB" sz="1600" dirty="0"/>
              <a:t>Relationship being developed with OPRL. MPMA will soon be formally approved as a Guarantor (as are Alupro)</a:t>
            </a:r>
          </a:p>
          <a:p>
            <a:pPr>
              <a:spcAft>
                <a:spcPts val="600"/>
              </a:spcAft>
            </a:pPr>
            <a:r>
              <a:rPr lang="en-GB" sz="1600" dirty="0"/>
              <a:t>MPMA in discussion with IOM3 to become an Affiliate Member (FOC) – if agreed will provide additional member benefits</a:t>
            </a:r>
          </a:p>
          <a:p>
            <a:endParaRPr lang="en-GB" dirty="0"/>
          </a:p>
        </p:txBody>
      </p:sp>
      <p:sp>
        <p:nvSpPr>
          <p:cNvPr id="4" name="Slide Number Placeholder 3"/>
          <p:cNvSpPr>
            <a:spLocks noGrp="1"/>
          </p:cNvSpPr>
          <p:nvPr>
            <p:ph type="sldNum" sz="quarter" idx="10"/>
          </p:nvPr>
        </p:nvSpPr>
        <p:spPr/>
        <p:txBody>
          <a:bodyPr/>
          <a:lstStyle/>
          <a:p>
            <a:fld id="{817B17F0-4AE6-488C-BD97-113329D5406A}" type="slidenum">
              <a:rPr lang="en-GB" smtClean="0"/>
              <a:t>54</a:t>
            </a:fld>
            <a:endParaRPr lang="en-GB" dirty="0"/>
          </a:p>
        </p:txBody>
      </p:sp>
    </p:spTree>
    <p:extLst>
      <p:ext uri="{BB962C8B-B14F-4D97-AF65-F5344CB8AC3E}">
        <p14:creationId xmlns:p14="http://schemas.microsoft.com/office/powerpoint/2010/main" val="1298102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6475" y="188913"/>
            <a:ext cx="2112963" cy="1189037"/>
          </a:xfrm>
        </p:spPr>
      </p:sp>
      <p:sp>
        <p:nvSpPr>
          <p:cNvPr id="3" name="Notes Placeholder 2"/>
          <p:cNvSpPr>
            <a:spLocks noGrp="1"/>
          </p:cNvSpPr>
          <p:nvPr>
            <p:ph type="body" idx="1"/>
          </p:nvPr>
        </p:nvSpPr>
        <p:spPr>
          <a:xfrm>
            <a:off x="369457" y="1471878"/>
            <a:ext cx="6179127" cy="9007914"/>
          </a:xfrm>
        </p:spPr>
        <p:txBody>
          <a:bodyPr/>
          <a:lstStyle/>
          <a:p>
            <a:r>
              <a:rPr lang="en-GB" sz="1600" dirty="0">
                <a:latin typeface="Calibri Light" panose="020F0302020204030204" pitchFamily="34" charset="0"/>
                <a:cs typeface="Calibri Light" panose="020F0302020204030204" pitchFamily="34" charset="0"/>
              </a:rPr>
              <a:t>Regulatory Affairs</a:t>
            </a:r>
            <a:endParaRPr lang="en-US" sz="1600" dirty="0">
              <a:latin typeface="Calibri Light" panose="020F0302020204030204" pitchFamily="34" charset="0"/>
              <a:cs typeface="Calibri Light" panose="020F0302020204030204" pitchFamily="34" charset="0"/>
            </a:endParaRPr>
          </a:p>
          <a:p>
            <a:endParaRPr lang="en-GB"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84613" y="10465775"/>
            <a:ext cx="2971800" cy="552844"/>
          </a:xfrm>
          <a:prstGeom prst="rect">
            <a:avLst/>
          </a:prstGeom>
        </p:spPr>
        <p:txBody>
          <a:bodyPr/>
          <a:lstStyle/>
          <a:p>
            <a:fld id="{56801C42-5E6C-481A-974A-BCECCC0A8A8A}" type="slidenum">
              <a:rPr lang="en-US" smtClean="0"/>
              <a:t>6</a:t>
            </a:fld>
            <a:endParaRPr lang="en-US"/>
          </a:p>
        </p:txBody>
      </p:sp>
    </p:spTree>
    <p:extLst>
      <p:ext uri="{BB962C8B-B14F-4D97-AF65-F5344CB8AC3E}">
        <p14:creationId xmlns:p14="http://schemas.microsoft.com/office/powerpoint/2010/main" val="811345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1313" y="415925"/>
            <a:ext cx="3186112" cy="1793875"/>
          </a:xfrm>
        </p:spPr>
      </p:sp>
      <p:sp>
        <p:nvSpPr>
          <p:cNvPr id="3" name="Notes Placeholder 2"/>
          <p:cNvSpPr>
            <a:spLocks noGrp="1"/>
          </p:cNvSpPr>
          <p:nvPr>
            <p:ph type="body" idx="1"/>
          </p:nvPr>
        </p:nvSpPr>
        <p:spPr/>
        <p:txBody>
          <a:bodyPr/>
          <a:lstStyle/>
          <a:p>
            <a:r>
              <a:rPr lang="en-GB" baseline="0" dirty="0" smtClean="0"/>
              <a:t>.</a:t>
            </a:r>
            <a:endParaRPr lang="en-GB" dirty="0"/>
          </a:p>
        </p:txBody>
      </p:sp>
      <p:sp>
        <p:nvSpPr>
          <p:cNvPr id="4" name="Slide Number Placeholder 3"/>
          <p:cNvSpPr>
            <a:spLocks noGrp="1"/>
          </p:cNvSpPr>
          <p:nvPr>
            <p:ph type="sldNum" sz="quarter" idx="10"/>
          </p:nvPr>
        </p:nvSpPr>
        <p:spPr/>
        <p:txBody>
          <a:bodyPr/>
          <a:lstStyle/>
          <a:p>
            <a:fld id="{0B0CA944-CAA5-D847-B226-9B6BDDAAA986}" type="slidenum">
              <a:rPr lang="nl-NL" smtClean="0"/>
              <a:t>7</a:t>
            </a:fld>
            <a:endParaRPr lang="nl-NL"/>
          </a:p>
        </p:txBody>
      </p:sp>
    </p:spTree>
    <p:extLst>
      <p:ext uri="{BB962C8B-B14F-4D97-AF65-F5344CB8AC3E}">
        <p14:creationId xmlns:p14="http://schemas.microsoft.com/office/powerpoint/2010/main" val="2396068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1313" y="415925"/>
            <a:ext cx="3186112" cy="1793875"/>
          </a:xfrm>
        </p:spPr>
      </p:sp>
      <p:sp>
        <p:nvSpPr>
          <p:cNvPr id="3" name="Notes Placeholder 2"/>
          <p:cNvSpPr>
            <a:spLocks noGrp="1"/>
          </p:cNvSpPr>
          <p:nvPr>
            <p:ph type="body" idx="1"/>
          </p:nvPr>
        </p:nvSpPr>
        <p:spPr/>
        <p:txBody>
          <a:bodyPr/>
          <a:lstStyle/>
          <a:p>
            <a:r>
              <a:rPr lang="en-GB" baseline="0" dirty="0" smtClean="0"/>
              <a:t>.</a:t>
            </a:r>
            <a:endParaRPr lang="en-GB" dirty="0"/>
          </a:p>
        </p:txBody>
      </p:sp>
      <p:sp>
        <p:nvSpPr>
          <p:cNvPr id="4" name="Slide Number Placeholder 3"/>
          <p:cNvSpPr>
            <a:spLocks noGrp="1"/>
          </p:cNvSpPr>
          <p:nvPr>
            <p:ph type="sldNum" sz="quarter" idx="10"/>
          </p:nvPr>
        </p:nvSpPr>
        <p:spPr/>
        <p:txBody>
          <a:bodyPr/>
          <a:lstStyle/>
          <a:p>
            <a:fld id="{0B0CA944-CAA5-D847-B226-9B6BDDAAA986}" type="slidenum">
              <a:rPr lang="nl-NL" smtClean="0"/>
              <a:t>8</a:t>
            </a:fld>
            <a:endParaRPr lang="nl-NL"/>
          </a:p>
        </p:txBody>
      </p:sp>
    </p:spTree>
    <p:extLst>
      <p:ext uri="{BB962C8B-B14F-4D97-AF65-F5344CB8AC3E}">
        <p14:creationId xmlns:p14="http://schemas.microsoft.com/office/powerpoint/2010/main" val="1967038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1313" y="415925"/>
            <a:ext cx="3186112" cy="1793875"/>
          </a:xfrm>
        </p:spPr>
      </p:sp>
      <p:sp>
        <p:nvSpPr>
          <p:cNvPr id="3" name="Notes Placeholder 2"/>
          <p:cNvSpPr>
            <a:spLocks noGrp="1"/>
          </p:cNvSpPr>
          <p:nvPr>
            <p:ph type="body" idx="1"/>
          </p:nvPr>
        </p:nvSpPr>
        <p:spPr/>
        <p:txBody>
          <a:bodyPr/>
          <a:lstStyle/>
          <a:p>
            <a:r>
              <a:rPr lang="en-GB" baseline="0" dirty="0" smtClean="0"/>
              <a:t>.</a:t>
            </a:r>
            <a:endParaRPr lang="en-GB" dirty="0"/>
          </a:p>
        </p:txBody>
      </p:sp>
      <p:sp>
        <p:nvSpPr>
          <p:cNvPr id="4" name="Slide Number Placeholder 3"/>
          <p:cNvSpPr>
            <a:spLocks noGrp="1"/>
          </p:cNvSpPr>
          <p:nvPr>
            <p:ph type="sldNum" sz="quarter" idx="10"/>
          </p:nvPr>
        </p:nvSpPr>
        <p:spPr/>
        <p:txBody>
          <a:bodyPr/>
          <a:lstStyle/>
          <a:p>
            <a:fld id="{0B0CA944-CAA5-D847-B226-9B6BDDAAA986}" type="slidenum">
              <a:rPr lang="nl-NL" smtClean="0"/>
              <a:t>9</a:t>
            </a:fld>
            <a:endParaRPr lang="nl-NL"/>
          </a:p>
        </p:txBody>
      </p:sp>
    </p:spTree>
    <p:extLst>
      <p:ext uri="{BB962C8B-B14F-4D97-AF65-F5344CB8AC3E}">
        <p14:creationId xmlns:p14="http://schemas.microsoft.com/office/powerpoint/2010/main" val="27168692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 Neutral (info)">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200" y="2797261"/>
            <a:ext cx="10515600" cy="1325563"/>
          </a:xfrm>
          <a:prstGeom prst="rect">
            <a:avLst/>
          </a:prstGeom>
        </p:spPr>
        <p:txBody>
          <a:bodyPr anchor="ctr"/>
          <a:lstStyle>
            <a:lvl1pPr algn="ctr">
              <a:defRPr sz="3600" baseline="0">
                <a:latin typeface="Verdana" charset="0"/>
                <a:ea typeface="Verdana" charset="0"/>
                <a:cs typeface="Verdana" charset="0"/>
              </a:defRPr>
            </a:lvl1pPr>
          </a:lstStyle>
          <a:p>
            <a:r>
              <a:rPr lang="nl-NL" dirty="0" err="1"/>
              <a:t>Insert</a:t>
            </a:r>
            <a:r>
              <a:rPr lang="nl-NL" dirty="0"/>
              <a:t> </a:t>
            </a:r>
            <a:r>
              <a:rPr lang="nl-NL" dirty="0" err="1"/>
              <a:t>Title</a:t>
            </a:r>
            <a:r>
              <a:rPr lang="nl-NL" dirty="0"/>
              <a:t> </a:t>
            </a:r>
            <a:r>
              <a:rPr lang="nl-NL" dirty="0" err="1"/>
              <a:t>Here</a:t>
            </a:r>
            <a:endParaRPr lang="nl-NL" dirty="0"/>
          </a:p>
        </p:txBody>
      </p:sp>
      <p:pic>
        <p:nvPicPr>
          <p:cNvPr id="3" name="Afbeelding 2"/>
          <p:cNvPicPr>
            <a:picLocks noChangeAspect="1"/>
          </p:cNvPicPr>
          <p:nvPr userDrawn="1"/>
        </p:nvPicPr>
        <p:blipFill>
          <a:blip r:embed="rId2"/>
          <a:stretch>
            <a:fillRect/>
          </a:stretch>
        </p:blipFill>
        <p:spPr>
          <a:xfrm>
            <a:off x="4876800" y="1298881"/>
            <a:ext cx="4280980" cy="1070245"/>
          </a:xfrm>
          <a:prstGeom prst="rect">
            <a:avLst/>
          </a:prstGeom>
        </p:spPr>
      </p:pic>
    </p:spTree>
    <p:extLst>
      <p:ext uri="{BB962C8B-B14F-4D97-AF65-F5344CB8AC3E}">
        <p14:creationId xmlns:p14="http://schemas.microsoft.com/office/powerpoint/2010/main" val="1415065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Bullets">
    <p:spTree>
      <p:nvGrpSpPr>
        <p:cNvPr id="1" name=""/>
        <p:cNvGrpSpPr/>
        <p:nvPr/>
      </p:nvGrpSpPr>
      <p:grpSpPr>
        <a:xfrm>
          <a:off x="0" y="0"/>
          <a:ext cx="0" cy="0"/>
          <a:chOff x="0" y="0"/>
          <a:chExt cx="0" cy="0"/>
        </a:xfrm>
      </p:grpSpPr>
      <p:sp>
        <p:nvSpPr>
          <p:cNvPr id="11" name="Tijdelijke aanduiding voor tekst 10"/>
          <p:cNvSpPr>
            <a:spLocks noGrp="1"/>
          </p:cNvSpPr>
          <p:nvPr>
            <p:ph type="body" sz="quarter" idx="10" hasCustomPrompt="1"/>
          </p:nvPr>
        </p:nvSpPr>
        <p:spPr>
          <a:xfrm>
            <a:off x="842965" y="585791"/>
            <a:ext cx="5286375" cy="457199"/>
          </a:xfrm>
          <a:prstGeom prst="rect">
            <a:avLst/>
          </a:prstGeom>
        </p:spPr>
        <p:txBody>
          <a:bodyPr/>
          <a:lstStyle>
            <a:lvl1pPr marL="0" indent="0">
              <a:buNone/>
              <a:defRPr/>
            </a:lvl1pPr>
            <a:lvl2pPr marL="457200" indent="0">
              <a:buNone/>
              <a:defRPr/>
            </a:lvl2pPr>
          </a:lstStyle>
          <a:p>
            <a:pPr lvl="0"/>
            <a:r>
              <a:rPr lang="en-GB" noProof="0"/>
              <a:t>Insert Title</a:t>
            </a:r>
            <a:endParaRPr lang="en-GB" noProof="0" dirty="0"/>
          </a:p>
        </p:txBody>
      </p:sp>
      <p:sp>
        <p:nvSpPr>
          <p:cNvPr id="12" name="Tijdelijke aanduiding voor tekst 10"/>
          <p:cNvSpPr>
            <a:spLocks noGrp="1"/>
          </p:cNvSpPr>
          <p:nvPr>
            <p:ph type="body" sz="quarter" idx="11" hasCustomPrompt="1"/>
          </p:nvPr>
        </p:nvSpPr>
        <p:spPr>
          <a:xfrm>
            <a:off x="857252" y="1071566"/>
            <a:ext cx="5272087" cy="457199"/>
          </a:xfrm>
          <a:prstGeom prst="rect">
            <a:avLst/>
          </a:prstGeom>
        </p:spPr>
        <p:txBody>
          <a:bodyPr/>
          <a:lstStyle>
            <a:lvl1pPr marL="0" indent="0">
              <a:buNone/>
              <a:defRPr sz="1800" b="0" i="0">
                <a:latin typeface="Verdana" charset="0"/>
                <a:ea typeface="Verdana" charset="0"/>
                <a:cs typeface="Verdana" charset="0"/>
              </a:defRPr>
            </a:lvl1pPr>
            <a:lvl2pPr marL="457200" indent="0">
              <a:buNone/>
              <a:defRPr/>
            </a:lvl2pPr>
          </a:lstStyle>
          <a:p>
            <a:pPr lvl="0"/>
            <a:r>
              <a:rPr lang="en-GB" noProof="0" dirty="0"/>
              <a:t>Insert Subtitle</a:t>
            </a:r>
          </a:p>
        </p:txBody>
      </p:sp>
      <p:sp>
        <p:nvSpPr>
          <p:cNvPr id="14" name="Tijdelijke aanduiding voor tekst 13"/>
          <p:cNvSpPr>
            <a:spLocks noGrp="1"/>
          </p:cNvSpPr>
          <p:nvPr>
            <p:ph type="body" sz="quarter" idx="12" hasCustomPrompt="1"/>
          </p:nvPr>
        </p:nvSpPr>
        <p:spPr>
          <a:xfrm>
            <a:off x="857251" y="1800225"/>
            <a:ext cx="5272088" cy="3357563"/>
          </a:xfrm>
          <a:prstGeom prst="rect">
            <a:avLst/>
          </a:prstGeom>
        </p:spPr>
        <p:txBody>
          <a:bodyPr anchor="t"/>
          <a:lstStyle>
            <a:lvl1pPr>
              <a:lnSpc>
                <a:spcPct val="100000"/>
              </a:lnSpc>
              <a:buClr>
                <a:schemeClr val="accent1"/>
              </a:buClr>
              <a:defRPr sz="1800" baseline="0"/>
            </a:lvl1pPr>
          </a:lstStyle>
          <a:p>
            <a:pPr lvl="0"/>
            <a:r>
              <a:rPr lang="nl-NL" dirty="0" err="1"/>
              <a:t>This</a:t>
            </a:r>
            <a:r>
              <a:rPr lang="nl-NL" dirty="0"/>
              <a:t> is a </a:t>
            </a:r>
            <a:r>
              <a:rPr lang="nl-NL" dirty="0" err="1"/>
              <a:t>bullet</a:t>
            </a:r>
            <a:endParaRPr lang="nl-NL" dirty="0"/>
          </a:p>
          <a:p>
            <a:pPr lvl="0"/>
            <a:endParaRPr lang="nl-NL" dirty="0"/>
          </a:p>
          <a:p>
            <a:pPr lvl="0"/>
            <a:r>
              <a:rPr lang="nl-NL" dirty="0"/>
              <a:t>Press enter </a:t>
            </a:r>
            <a:r>
              <a:rPr lang="nl-NL" dirty="0" err="1"/>
              <a:t>twice</a:t>
            </a:r>
            <a:r>
              <a:rPr lang="nl-NL" dirty="0"/>
              <a:t> </a:t>
            </a:r>
            <a:r>
              <a:rPr lang="nl-NL" dirty="0" err="1"/>
              <a:t>to</a:t>
            </a:r>
            <a:r>
              <a:rPr lang="nl-NL" dirty="0"/>
              <a:t> </a:t>
            </a:r>
            <a:r>
              <a:rPr lang="nl-NL" dirty="0" err="1"/>
              <a:t>add</a:t>
            </a:r>
            <a:r>
              <a:rPr lang="nl-NL" dirty="0"/>
              <a:t> a new </a:t>
            </a:r>
            <a:r>
              <a:rPr lang="nl-NL" dirty="0" err="1"/>
              <a:t>bullet</a:t>
            </a:r>
            <a:endParaRPr lang="nl-NL" dirty="0"/>
          </a:p>
          <a:p>
            <a:pPr lvl="0"/>
            <a:endParaRPr lang="nl-NL" dirty="0"/>
          </a:p>
          <a:p>
            <a:pPr lvl="0"/>
            <a:r>
              <a:rPr lang="nl-NL" dirty="0" err="1"/>
              <a:t>Use</a:t>
            </a:r>
            <a:r>
              <a:rPr lang="nl-NL" dirty="0"/>
              <a:t> a maximum of 4 </a:t>
            </a:r>
            <a:r>
              <a:rPr lang="nl-NL" dirty="0" err="1"/>
              <a:t>Bullets</a:t>
            </a:r>
            <a:r>
              <a:rPr lang="nl-NL" dirty="0"/>
              <a:t> per page</a:t>
            </a:r>
          </a:p>
          <a:p>
            <a:pPr lvl="0"/>
            <a:endParaRPr lang="nl-NL" dirty="0"/>
          </a:p>
          <a:p>
            <a:pPr lvl="0"/>
            <a:r>
              <a:rPr lang="nl-NL" dirty="0"/>
              <a:t>Keep </a:t>
            </a:r>
            <a:r>
              <a:rPr lang="nl-NL" dirty="0" err="1"/>
              <a:t>bullets</a:t>
            </a:r>
            <a:r>
              <a:rPr lang="nl-NL" dirty="0"/>
              <a:t> short</a:t>
            </a:r>
          </a:p>
          <a:p>
            <a:pPr lvl="0"/>
            <a:endParaRPr lang="nl-NL" dirty="0"/>
          </a:p>
        </p:txBody>
      </p:sp>
    </p:spTree>
    <p:extLst>
      <p:ext uri="{BB962C8B-B14F-4D97-AF65-F5344CB8AC3E}">
        <p14:creationId xmlns:p14="http://schemas.microsoft.com/office/powerpoint/2010/main" val="1820944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 Bullets">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0" hasCustomPrompt="1"/>
          </p:nvPr>
        </p:nvSpPr>
        <p:spPr>
          <a:xfrm>
            <a:off x="2" y="-1"/>
            <a:ext cx="5850543" cy="6724482"/>
          </a:xfrm>
          <a:prstGeom prst="rect">
            <a:avLst/>
          </a:prstGeom>
        </p:spPr>
        <p:txBody>
          <a:bodyPr anchor="ctr"/>
          <a:lstStyle>
            <a:lvl1pPr algn="l">
              <a:defRPr sz="2000">
                <a:solidFill>
                  <a:schemeClr val="tx1"/>
                </a:solidFill>
              </a:defRPr>
            </a:lvl1pPr>
          </a:lstStyle>
          <a:p>
            <a:r>
              <a:rPr lang="en-GB" noProof="0" dirty="0"/>
              <a:t>If you want a different image, first remove the current image.</a:t>
            </a:r>
          </a:p>
          <a:p>
            <a:endParaRPr lang="en-GB" noProof="0" dirty="0"/>
          </a:p>
          <a:p>
            <a:r>
              <a:rPr lang="en-GB" noProof="0" dirty="0"/>
              <a:t>Drag your new image in the </a:t>
            </a:r>
            <a:r>
              <a:rPr lang="en-GB" dirty="0"/>
              <a:t>image frame (or click the image icon) </a:t>
            </a:r>
            <a:endParaRPr lang="en-GB" noProof="0" dirty="0"/>
          </a:p>
          <a:p>
            <a:endParaRPr lang="en-GB" noProof="0" dirty="0"/>
          </a:p>
          <a:p>
            <a:r>
              <a:rPr lang="en-GB" noProof="0" dirty="0"/>
              <a:t>If you want to resize, positon or edit the image, click the crop icon</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nl-NL" dirty="0"/>
          </a:p>
        </p:txBody>
      </p:sp>
      <p:sp>
        <p:nvSpPr>
          <p:cNvPr id="6" name="Tijdelijke aanduiding voor tekst 10"/>
          <p:cNvSpPr>
            <a:spLocks noGrp="1"/>
          </p:cNvSpPr>
          <p:nvPr>
            <p:ph type="body" sz="quarter" idx="11" hasCustomPrompt="1"/>
          </p:nvPr>
        </p:nvSpPr>
        <p:spPr>
          <a:xfrm>
            <a:off x="6343653" y="585791"/>
            <a:ext cx="5286375" cy="457199"/>
          </a:xfrm>
          <a:prstGeom prst="rect">
            <a:avLst/>
          </a:prstGeom>
        </p:spPr>
        <p:txBody>
          <a:bodyPr/>
          <a:lstStyle>
            <a:lvl1pPr marL="0" indent="0">
              <a:buNone/>
              <a:defRPr/>
            </a:lvl1pPr>
            <a:lvl2pPr marL="457200" indent="0">
              <a:buNone/>
              <a:defRPr/>
            </a:lvl2pPr>
          </a:lstStyle>
          <a:p>
            <a:pPr lvl="0"/>
            <a:r>
              <a:rPr lang="en-GB" noProof="0"/>
              <a:t>Insert Title</a:t>
            </a:r>
            <a:endParaRPr lang="en-GB" noProof="0" dirty="0"/>
          </a:p>
        </p:txBody>
      </p:sp>
      <p:sp>
        <p:nvSpPr>
          <p:cNvPr id="7" name="Tijdelijke aanduiding voor tekst 10"/>
          <p:cNvSpPr>
            <a:spLocks noGrp="1"/>
          </p:cNvSpPr>
          <p:nvPr>
            <p:ph type="body" sz="quarter" idx="12" hasCustomPrompt="1"/>
          </p:nvPr>
        </p:nvSpPr>
        <p:spPr>
          <a:xfrm>
            <a:off x="6357941" y="1071566"/>
            <a:ext cx="5272087" cy="457199"/>
          </a:xfrm>
          <a:prstGeom prst="rect">
            <a:avLst/>
          </a:prstGeom>
        </p:spPr>
        <p:txBody>
          <a:bodyPr/>
          <a:lstStyle>
            <a:lvl1pPr marL="0" indent="0">
              <a:buNone/>
              <a:defRPr sz="1800" b="0" i="0">
                <a:latin typeface="Verdana" charset="0"/>
                <a:ea typeface="Verdana" charset="0"/>
                <a:cs typeface="Verdana" charset="0"/>
              </a:defRPr>
            </a:lvl1pPr>
            <a:lvl2pPr marL="457200" indent="0">
              <a:buNone/>
              <a:defRPr/>
            </a:lvl2pPr>
          </a:lstStyle>
          <a:p>
            <a:pPr lvl="0"/>
            <a:r>
              <a:rPr lang="en-GB" noProof="0" dirty="0"/>
              <a:t>Insert Subtitle</a:t>
            </a:r>
          </a:p>
        </p:txBody>
      </p:sp>
      <p:sp>
        <p:nvSpPr>
          <p:cNvPr id="8" name="Tijdelijke aanduiding voor tekst 13"/>
          <p:cNvSpPr>
            <a:spLocks noGrp="1"/>
          </p:cNvSpPr>
          <p:nvPr>
            <p:ph type="body" sz="quarter" idx="13" hasCustomPrompt="1"/>
          </p:nvPr>
        </p:nvSpPr>
        <p:spPr>
          <a:xfrm>
            <a:off x="6357939" y="1825627"/>
            <a:ext cx="5272088" cy="3357563"/>
          </a:xfrm>
          <a:prstGeom prst="rect">
            <a:avLst/>
          </a:prstGeom>
        </p:spPr>
        <p:txBody>
          <a:bodyPr anchor="t"/>
          <a:lstStyle>
            <a:lvl1pPr>
              <a:lnSpc>
                <a:spcPct val="100000"/>
              </a:lnSpc>
              <a:buClr>
                <a:schemeClr val="accent1"/>
              </a:buClr>
              <a:defRPr sz="1800" baseline="0"/>
            </a:lvl1pPr>
          </a:lstStyle>
          <a:p>
            <a:pPr lvl="0"/>
            <a:r>
              <a:rPr lang="nl-NL" dirty="0" err="1"/>
              <a:t>This</a:t>
            </a:r>
            <a:r>
              <a:rPr lang="nl-NL" dirty="0"/>
              <a:t> is a </a:t>
            </a:r>
            <a:r>
              <a:rPr lang="nl-NL" dirty="0" err="1"/>
              <a:t>bullet</a:t>
            </a:r>
            <a:endParaRPr lang="nl-NL" dirty="0"/>
          </a:p>
          <a:p>
            <a:pPr lvl="0"/>
            <a:endParaRPr lang="nl-NL" dirty="0"/>
          </a:p>
          <a:p>
            <a:pPr lvl="0"/>
            <a:r>
              <a:rPr lang="nl-NL" dirty="0"/>
              <a:t>Press enter </a:t>
            </a:r>
            <a:r>
              <a:rPr lang="nl-NL" dirty="0" err="1"/>
              <a:t>twice</a:t>
            </a:r>
            <a:r>
              <a:rPr lang="nl-NL" dirty="0"/>
              <a:t> </a:t>
            </a:r>
            <a:r>
              <a:rPr lang="nl-NL" dirty="0" err="1"/>
              <a:t>to</a:t>
            </a:r>
            <a:r>
              <a:rPr lang="nl-NL" dirty="0"/>
              <a:t> </a:t>
            </a:r>
            <a:r>
              <a:rPr lang="nl-NL" dirty="0" err="1"/>
              <a:t>add</a:t>
            </a:r>
            <a:r>
              <a:rPr lang="nl-NL" dirty="0"/>
              <a:t> a new </a:t>
            </a:r>
            <a:r>
              <a:rPr lang="nl-NL" dirty="0" err="1"/>
              <a:t>bullet</a:t>
            </a:r>
            <a:endParaRPr lang="nl-NL" dirty="0"/>
          </a:p>
          <a:p>
            <a:pPr lvl="0"/>
            <a:endParaRPr lang="nl-NL" dirty="0"/>
          </a:p>
          <a:p>
            <a:pPr lvl="0"/>
            <a:r>
              <a:rPr lang="nl-NL" dirty="0" err="1"/>
              <a:t>Use</a:t>
            </a:r>
            <a:r>
              <a:rPr lang="nl-NL" dirty="0"/>
              <a:t> a maximum of 4 </a:t>
            </a:r>
            <a:r>
              <a:rPr lang="nl-NL" dirty="0" err="1"/>
              <a:t>Bullets</a:t>
            </a:r>
            <a:r>
              <a:rPr lang="nl-NL" dirty="0"/>
              <a:t> per page</a:t>
            </a:r>
          </a:p>
          <a:p>
            <a:pPr lvl="0"/>
            <a:endParaRPr lang="nl-NL" dirty="0"/>
          </a:p>
          <a:p>
            <a:pPr lvl="0"/>
            <a:r>
              <a:rPr lang="nl-NL" dirty="0"/>
              <a:t>Keep </a:t>
            </a:r>
            <a:r>
              <a:rPr lang="nl-NL" dirty="0" err="1"/>
              <a:t>bullets</a:t>
            </a:r>
            <a:r>
              <a:rPr lang="nl-NL" dirty="0"/>
              <a:t> short</a:t>
            </a:r>
          </a:p>
          <a:p>
            <a:pPr lvl="0"/>
            <a:endParaRPr lang="nl-NL" dirty="0"/>
          </a:p>
        </p:txBody>
      </p:sp>
    </p:spTree>
    <p:extLst>
      <p:ext uri="{BB962C8B-B14F-4D97-AF65-F5344CB8AC3E}">
        <p14:creationId xmlns:p14="http://schemas.microsoft.com/office/powerpoint/2010/main" val="1097194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Slide">
    <p:spTree>
      <p:nvGrpSpPr>
        <p:cNvPr id="1" name=""/>
        <p:cNvGrpSpPr/>
        <p:nvPr/>
      </p:nvGrpSpPr>
      <p:grpSpPr>
        <a:xfrm>
          <a:off x="0" y="0"/>
          <a:ext cx="0" cy="0"/>
          <a:chOff x="0" y="0"/>
          <a:chExt cx="0" cy="0"/>
        </a:xfrm>
      </p:grpSpPr>
      <p:sp>
        <p:nvSpPr>
          <p:cNvPr id="3" name="Tijdelijke aanduiding voor tekst 10"/>
          <p:cNvSpPr>
            <a:spLocks noGrp="1"/>
          </p:cNvSpPr>
          <p:nvPr>
            <p:ph type="body" sz="quarter" idx="10" hasCustomPrompt="1"/>
          </p:nvPr>
        </p:nvSpPr>
        <p:spPr>
          <a:xfrm>
            <a:off x="842965" y="585791"/>
            <a:ext cx="5274183" cy="457199"/>
          </a:xfrm>
          <a:prstGeom prst="rect">
            <a:avLst/>
          </a:prstGeom>
        </p:spPr>
        <p:txBody>
          <a:bodyPr/>
          <a:lstStyle>
            <a:lvl1pPr marL="0" indent="0">
              <a:buNone/>
              <a:defRPr/>
            </a:lvl1pPr>
            <a:lvl2pPr marL="457200" indent="0">
              <a:buNone/>
              <a:defRPr/>
            </a:lvl2pPr>
          </a:lstStyle>
          <a:p>
            <a:pPr lvl="0"/>
            <a:r>
              <a:rPr lang="en-GB" noProof="0"/>
              <a:t>Insert Title</a:t>
            </a:r>
            <a:endParaRPr lang="en-GB" noProof="0" dirty="0"/>
          </a:p>
        </p:txBody>
      </p:sp>
      <p:sp>
        <p:nvSpPr>
          <p:cNvPr id="4" name="Tijdelijke aanduiding voor tekst 10"/>
          <p:cNvSpPr>
            <a:spLocks noGrp="1"/>
          </p:cNvSpPr>
          <p:nvPr>
            <p:ph type="body" sz="quarter" idx="11" hasCustomPrompt="1"/>
          </p:nvPr>
        </p:nvSpPr>
        <p:spPr>
          <a:xfrm>
            <a:off x="845060" y="1071566"/>
            <a:ext cx="5272087" cy="457199"/>
          </a:xfrm>
          <a:prstGeom prst="rect">
            <a:avLst/>
          </a:prstGeom>
        </p:spPr>
        <p:txBody>
          <a:bodyPr/>
          <a:lstStyle>
            <a:lvl1pPr marL="0" indent="0">
              <a:buNone/>
              <a:defRPr sz="1800" b="0" i="0">
                <a:latin typeface="Verdana" charset="0"/>
                <a:ea typeface="Verdana" charset="0"/>
                <a:cs typeface="Verdana" charset="0"/>
              </a:defRPr>
            </a:lvl1pPr>
            <a:lvl2pPr marL="457200" indent="0">
              <a:buNone/>
              <a:defRPr/>
            </a:lvl2pPr>
          </a:lstStyle>
          <a:p>
            <a:pPr lvl="0"/>
            <a:r>
              <a:rPr lang="en-GB" noProof="0" dirty="0"/>
              <a:t>Insert Subtitle</a:t>
            </a:r>
          </a:p>
        </p:txBody>
      </p:sp>
      <p:sp>
        <p:nvSpPr>
          <p:cNvPr id="5" name="Tijdelijke aanduiding voor inhoud 4"/>
          <p:cNvSpPr>
            <a:spLocks noGrp="1"/>
          </p:cNvSpPr>
          <p:nvPr>
            <p:ph sz="quarter" idx="13"/>
          </p:nvPr>
        </p:nvSpPr>
        <p:spPr>
          <a:xfrm>
            <a:off x="846647" y="1751967"/>
            <a:ext cx="10541000" cy="367347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GB" noProof="0" dirty="0"/>
          </a:p>
        </p:txBody>
      </p:sp>
    </p:spTree>
    <p:extLst>
      <p:ext uri="{BB962C8B-B14F-4D97-AF65-F5344CB8AC3E}">
        <p14:creationId xmlns:p14="http://schemas.microsoft.com/office/powerpoint/2010/main" val="101901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mall Image - Bullets">
    <p:spTree>
      <p:nvGrpSpPr>
        <p:cNvPr id="1" name=""/>
        <p:cNvGrpSpPr/>
        <p:nvPr/>
      </p:nvGrpSpPr>
      <p:grpSpPr>
        <a:xfrm>
          <a:off x="0" y="0"/>
          <a:ext cx="0" cy="0"/>
          <a:chOff x="0" y="0"/>
          <a:chExt cx="0" cy="0"/>
        </a:xfrm>
      </p:grpSpPr>
      <p:sp>
        <p:nvSpPr>
          <p:cNvPr id="2" name="Picture Placeholder 6"/>
          <p:cNvSpPr>
            <a:spLocks noGrp="1"/>
          </p:cNvSpPr>
          <p:nvPr>
            <p:ph type="pic" sz="quarter" idx="10" hasCustomPrompt="1"/>
          </p:nvPr>
        </p:nvSpPr>
        <p:spPr>
          <a:xfrm>
            <a:off x="0" y="2"/>
            <a:ext cx="3607973" cy="6729413"/>
          </a:xfrm>
          <a:prstGeom prst="rect">
            <a:avLst/>
          </a:prstGeom>
        </p:spPr>
        <p:txBody>
          <a:bodyPr vert="horz"/>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600"/>
            </a:lvl1pPr>
          </a:lstStyle>
          <a:p>
            <a:r>
              <a:rPr lang="en-GB" noProof="0" dirty="0"/>
              <a:t>If you want a different image, first remove the current image.</a:t>
            </a:r>
          </a:p>
          <a:p>
            <a:endParaRPr lang="en-GB" noProof="0" dirty="0"/>
          </a:p>
          <a:p>
            <a:r>
              <a:rPr lang="en-GB" noProof="0" dirty="0"/>
              <a:t>Drag your new image in the </a:t>
            </a:r>
            <a:r>
              <a:rPr lang="en-GB" dirty="0"/>
              <a:t>image frame (or click the image icon) </a:t>
            </a:r>
            <a:endParaRPr lang="en-GB" noProof="0" dirty="0"/>
          </a:p>
          <a:p>
            <a:endParaRPr lang="en-GB" noProof="0" dirty="0"/>
          </a:p>
          <a:p>
            <a:r>
              <a:rPr lang="en-GB" noProof="0" dirty="0"/>
              <a:t>If you want to resize, positon or edit the image, click the crop icon</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nl-NL"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Tijdelijke aanduiding voor tekst 10"/>
          <p:cNvSpPr>
            <a:spLocks noGrp="1"/>
          </p:cNvSpPr>
          <p:nvPr>
            <p:ph type="body" sz="quarter" idx="11" hasCustomPrompt="1"/>
          </p:nvPr>
        </p:nvSpPr>
        <p:spPr>
          <a:xfrm>
            <a:off x="4129090" y="585791"/>
            <a:ext cx="5286375" cy="457199"/>
          </a:xfrm>
          <a:prstGeom prst="rect">
            <a:avLst/>
          </a:prstGeom>
        </p:spPr>
        <p:txBody>
          <a:bodyPr/>
          <a:lstStyle>
            <a:lvl1pPr marL="0" indent="0">
              <a:buNone/>
              <a:defRPr/>
            </a:lvl1pPr>
            <a:lvl2pPr marL="457200" indent="0">
              <a:buNone/>
              <a:defRPr/>
            </a:lvl2pPr>
          </a:lstStyle>
          <a:p>
            <a:pPr lvl="0"/>
            <a:r>
              <a:rPr lang="en-GB" noProof="0"/>
              <a:t>Insert Title</a:t>
            </a:r>
            <a:endParaRPr lang="en-GB" noProof="0" dirty="0"/>
          </a:p>
        </p:txBody>
      </p:sp>
      <p:sp>
        <p:nvSpPr>
          <p:cNvPr id="4" name="Tijdelijke aanduiding voor tekst 10"/>
          <p:cNvSpPr>
            <a:spLocks noGrp="1"/>
          </p:cNvSpPr>
          <p:nvPr>
            <p:ph type="body" sz="quarter" idx="12" hasCustomPrompt="1"/>
          </p:nvPr>
        </p:nvSpPr>
        <p:spPr>
          <a:xfrm>
            <a:off x="4143378" y="1071566"/>
            <a:ext cx="5272087" cy="457199"/>
          </a:xfrm>
          <a:prstGeom prst="rect">
            <a:avLst/>
          </a:prstGeom>
        </p:spPr>
        <p:txBody>
          <a:bodyPr/>
          <a:lstStyle>
            <a:lvl1pPr marL="0" indent="0">
              <a:buNone/>
              <a:defRPr sz="1800" b="0" i="0">
                <a:latin typeface="Verdana" charset="0"/>
                <a:ea typeface="Verdana" charset="0"/>
                <a:cs typeface="Verdana" charset="0"/>
              </a:defRPr>
            </a:lvl1pPr>
            <a:lvl2pPr marL="457200" indent="0">
              <a:buNone/>
              <a:defRPr/>
            </a:lvl2pPr>
          </a:lstStyle>
          <a:p>
            <a:pPr lvl="0"/>
            <a:r>
              <a:rPr lang="en-GB" noProof="0" dirty="0"/>
              <a:t>Insert Subtitle</a:t>
            </a:r>
          </a:p>
        </p:txBody>
      </p:sp>
      <p:sp>
        <p:nvSpPr>
          <p:cNvPr id="5" name="Tijdelijke aanduiding voor tekst 13"/>
          <p:cNvSpPr>
            <a:spLocks noGrp="1"/>
          </p:cNvSpPr>
          <p:nvPr>
            <p:ph type="body" sz="quarter" idx="13" hasCustomPrompt="1"/>
          </p:nvPr>
        </p:nvSpPr>
        <p:spPr>
          <a:xfrm>
            <a:off x="4143376" y="1711327"/>
            <a:ext cx="7229475" cy="3357563"/>
          </a:xfrm>
          <a:prstGeom prst="rect">
            <a:avLst/>
          </a:prstGeom>
        </p:spPr>
        <p:txBody>
          <a:bodyPr anchor="t"/>
          <a:lstStyle>
            <a:lvl1pPr>
              <a:lnSpc>
                <a:spcPct val="100000"/>
              </a:lnSpc>
              <a:buClr>
                <a:schemeClr val="accent1"/>
              </a:buClr>
              <a:defRPr sz="1800" baseline="0"/>
            </a:lvl1pPr>
          </a:lstStyle>
          <a:p>
            <a:pPr lvl="0"/>
            <a:r>
              <a:rPr lang="nl-NL" dirty="0" err="1"/>
              <a:t>This</a:t>
            </a:r>
            <a:r>
              <a:rPr lang="nl-NL" dirty="0"/>
              <a:t> is a </a:t>
            </a:r>
            <a:r>
              <a:rPr lang="nl-NL" dirty="0" err="1"/>
              <a:t>bullet</a:t>
            </a:r>
            <a:endParaRPr lang="nl-NL" dirty="0"/>
          </a:p>
          <a:p>
            <a:pPr lvl="0"/>
            <a:endParaRPr lang="nl-NL" dirty="0"/>
          </a:p>
          <a:p>
            <a:pPr lvl="0"/>
            <a:r>
              <a:rPr lang="nl-NL" dirty="0"/>
              <a:t>Press enter </a:t>
            </a:r>
            <a:r>
              <a:rPr lang="nl-NL" dirty="0" err="1"/>
              <a:t>twice</a:t>
            </a:r>
            <a:r>
              <a:rPr lang="nl-NL" dirty="0"/>
              <a:t> </a:t>
            </a:r>
            <a:r>
              <a:rPr lang="nl-NL" dirty="0" err="1"/>
              <a:t>to</a:t>
            </a:r>
            <a:r>
              <a:rPr lang="nl-NL" dirty="0"/>
              <a:t> </a:t>
            </a:r>
            <a:r>
              <a:rPr lang="nl-NL" dirty="0" err="1"/>
              <a:t>add</a:t>
            </a:r>
            <a:r>
              <a:rPr lang="nl-NL" dirty="0"/>
              <a:t> a new </a:t>
            </a:r>
            <a:r>
              <a:rPr lang="nl-NL" dirty="0" err="1"/>
              <a:t>bullet</a:t>
            </a:r>
            <a:endParaRPr lang="nl-NL" dirty="0"/>
          </a:p>
          <a:p>
            <a:pPr lvl="0"/>
            <a:endParaRPr lang="nl-NL" dirty="0"/>
          </a:p>
          <a:p>
            <a:pPr lvl="0"/>
            <a:r>
              <a:rPr lang="nl-NL" dirty="0" err="1"/>
              <a:t>Use</a:t>
            </a:r>
            <a:r>
              <a:rPr lang="nl-NL" dirty="0"/>
              <a:t> a maximum of 4 </a:t>
            </a:r>
            <a:r>
              <a:rPr lang="nl-NL" dirty="0" err="1"/>
              <a:t>Bullets</a:t>
            </a:r>
            <a:r>
              <a:rPr lang="nl-NL" dirty="0"/>
              <a:t> per page</a:t>
            </a:r>
          </a:p>
          <a:p>
            <a:pPr lvl="0"/>
            <a:endParaRPr lang="nl-NL" dirty="0"/>
          </a:p>
          <a:p>
            <a:pPr lvl="0"/>
            <a:r>
              <a:rPr lang="nl-NL" dirty="0"/>
              <a:t>Keep </a:t>
            </a:r>
            <a:r>
              <a:rPr lang="nl-NL" dirty="0" err="1"/>
              <a:t>bullets</a:t>
            </a:r>
            <a:r>
              <a:rPr lang="nl-NL" dirty="0"/>
              <a:t> short</a:t>
            </a:r>
          </a:p>
          <a:p>
            <a:pPr lvl="0"/>
            <a:endParaRPr lang="nl-NL" dirty="0"/>
          </a:p>
        </p:txBody>
      </p:sp>
    </p:spTree>
    <p:extLst>
      <p:ext uri="{BB962C8B-B14F-4D97-AF65-F5344CB8AC3E}">
        <p14:creationId xmlns:p14="http://schemas.microsoft.com/office/powerpoint/2010/main" val="1298491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23544" y="3064292"/>
            <a:ext cx="10515600" cy="1095507"/>
          </a:xfrm>
          <a:prstGeom prst="rect">
            <a:avLst/>
          </a:prstGeom>
        </p:spPr>
        <p:txBody>
          <a:bodyPr/>
          <a:lstStyle>
            <a:lvl1pPr algn="ctr">
              <a:defRPr sz="3600" baseline="0">
                <a:latin typeface="+mn-lt"/>
              </a:defRPr>
            </a:lvl1pPr>
          </a:lstStyle>
          <a:p>
            <a:r>
              <a:rPr lang="nl-NL" dirty="0" err="1"/>
              <a:t>Insert</a:t>
            </a:r>
            <a:r>
              <a:rPr lang="nl-NL" dirty="0"/>
              <a:t> quote </a:t>
            </a:r>
            <a:r>
              <a:rPr lang="nl-NL" dirty="0" err="1"/>
              <a:t>here</a:t>
            </a:r>
            <a:endParaRPr lang="en-GB" dirty="0"/>
          </a:p>
        </p:txBody>
      </p:sp>
      <p:sp>
        <p:nvSpPr>
          <p:cNvPr id="3" name="Tekstvak 2"/>
          <p:cNvSpPr txBox="1"/>
          <p:nvPr userDrawn="1"/>
        </p:nvSpPr>
        <p:spPr>
          <a:xfrm>
            <a:off x="5853369" y="2125959"/>
            <a:ext cx="655548" cy="1323439"/>
          </a:xfrm>
          <a:prstGeom prst="rect">
            <a:avLst/>
          </a:prstGeom>
          <a:noFill/>
        </p:spPr>
        <p:txBody>
          <a:bodyPr wrap="none" rtlCol="0">
            <a:spAutoFit/>
          </a:bodyPr>
          <a:lstStyle/>
          <a:p>
            <a:r>
              <a:rPr lang="en-GB" sz="8000" dirty="0"/>
              <a:t>"</a:t>
            </a:r>
          </a:p>
        </p:txBody>
      </p:sp>
    </p:spTree>
    <p:extLst>
      <p:ext uri="{BB962C8B-B14F-4D97-AF65-F5344CB8AC3E}">
        <p14:creationId xmlns:p14="http://schemas.microsoft.com/office/powerpoint/2010/main" val="622620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68C2560D-EC28-3B41-86E8-18F1CE0113B4}" type="datetimeFigureOut">
              <a:rPr lang="en-US" smtClean="0"/>
              <a:t>4/28/2020</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440444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995811"/>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CC6CCD0-DBEC-4C8C-BB08-F0DEB568FFFB}" type="datetimeFigureOut">
              <a:rPr lang="en-GB" smtClean="0"/>
              <a:t>28/04/2020</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B3F13E7-73B9-4171-ACFD-E924805C1C5B}" type="slidenum">
              <a:rPr lang="en-GB" smtClean="0"/>
              <a:t>‹#›</a:t>
            </a:fld>
            <a:endParaRPr lang="en-GB"/>
          </a:p>
        </p:txBody>
      </p:sp>
    </p:spTree>
    <p:extLst>
      <p:ext uri="{BB962C8B-B14F-4D97-AF65-F5344CB8AC3E}">
        <p14:creationId xmlns:p14="http://schemas.microsoft.com/office/powerpoint/2010/main" val="3369624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 Neutra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200" y="2797261"/>
            <a:ext cx="10515600" cy="1325563"/>
          </a:xfrm>
          <a:prstGeom prst="rect">
            <a:avLst/>
          </a:prstGeom>
        </p:spPr>
        <p:txBody>
          <a:bodyPr anchor="ctr"/>
          <a:lstStyle>
            <a:lvl1pPr algn="ctr">
              <a:defRPr sz="3600" baseline="0">
                <a:latin typeface="Verdana" charset="0"/>
                <a:ea typeface="Verdana" charset="0"/>
                <a:cs typeface="Verdana" charset="0"/>
              </a:defRPr>
            </a:lvl1pPr>
          </a:lstStyle>
          <a:p>
            <a:r>
              <a:rPr lang="nl-NL" dirty="0" err="1"/>
              <a:t>Insert</a:t>
            </a:r>
            <a:r>
              <a:rPr lang="nl-NL" dirty="0"/>
              <a:t> </a:t>
            </a:r>
            <a:r>
              <a:rPr lang="nl-NL" dirty="0" err="1"/>
              <a:t>Title</a:t>
            </a:r>
            <a:r>
              <a:rPr lang="nl-NL" dirty="0"/>
              <a:t> </a:t>
            </a:r>
            <a:r>
              <a:rPr lang="nl-NL" dirty="0" err="1"/>
              <a:t>Here</a:t>
            </a:r>
            <a:endParaRPr lang="nl-NL" dirty="0"/>
          </a:p>
        </p:txBody>
      </p:sp>
      <p:pic>
        <p:nvPicPr>
          <p:cNvPr id="3" name="Afbeelding 2"/>
          <p:cNvPicPr>
            <a:picLocks noChangeAspect="1"/>
          </p:cNvPicPr>
          <p:nvPr userDrawn="1"/>
        </p:nvPicPr>
        <p:blipFill>
          <a:blip r:embed="rId2"/>
          <a:stretch>
            <a:fillRect/>
          </a:stretch>
        </p:blipFill>
        <p:spPr>
          <a:xfrm>
            <a:off x="4897888" y="1147548"/>
            <a:ext cx="2396223" cy="912268"/>
          </a:xfrm>
          <a:prstGeom prst="rect">
            <a:avLst/>
          </a:prstGeom>
        </p:spPr>
      </p:pic>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 Picture (info)">
    <p:spTree>
      <p:nvGrpSpPr>
        <p:cNvPr id="1" name=""/>
        <p:cNvGrpSpPr/>
        <p:nvPr/>
      </p:nvGrpSpPr>
      <p:grpSpPr>
        <a:xfrm>
          <a:off x="0" y="0"/>
          <a:ext cx="0" cy="0"/>
          <a:chOff x="0" y="0"/>
          <a:chExt cx="0" cy="0"/>
        </a:xfrm>
      </p:grpSpPr>
      <p:pic>
        <p:nvPicPr>
          <p:cNvPr id="3" name="Afbeelding 2"/>
          <p:cNvPicPr>
            <a:picLocks noChangeAspect="1"/>
          </p:cNvPicPr>
          <p:nvPr userDrawn="1"/>
        </p:nvPicPr>
        <p:blipFill rotWithShape="1">
          <a:blip r:embed="rId2" cstate="screen">
            <a:extLst>
              <a:ext uri="{28A0092B-C50C-407E-A947-70E740481C1C}">
                <a14:useLocalDpi xmlns:a14="http://schemas.microsoft.com/office/drawing/2010/main"/>
              </a:ext>
            </a:extLst>
          </a:blip>
          <a:srcRect r="-10"/>
          <a:stretch/>
        </p:blipFill>
        <p:spPr>
          <a:xfrm>
            <a:off x="0" y="0"/>
            <a:ext cx="12193200" cy="6876000"/>
          </a:xfrm>
          <a:prstGeom prst="rect">
            <a:avLst/>
          </a:prstGeom>
        </p:spPr>
      </p:pic>
      <p:sp>
        <p:nvSpPr>
          <p:cNvPr id="7" name="Rechthoek 6"/>
          <p:cNvSpPr/>
          <p:nvPr userDrawn="1"/>
        </p:nvSpPr>
        <p:spPr>
          <a:xfrm>
            <a:off x="-1200" y="0"/>
            <a:ext cx="12193200" cy="6876000"/>
          </a:xfrm>
          <a:prstGeom prst="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1"/>
          <p:cNvSpPr>
            <a:spLocks noGrp="1"/>
          </p:cNvSpPr>
          <p:nvPr>
            <p:ph type="title" hasCustomPrompt="1"/>
          </p:nvPr>
        </p:nvSpPr>
        <p:spPr>
          <a:xfrm>
            <a:off x="838200" y="2775220"/>
            <a:ext cx="10515600" cy="1325563"/>
          </a:xfrm>
          <a:prstGeom prst="rect">
            <a:avLst/>
          </a:prstGeom>
        </p:spPr>
        <p:txBody>
          <a:bodyPr anchor="ctr"/>
          <a:lstStyle>
            <a:lvl1pPr algn="ctr">
              <a:defRPr sz="3600" baseline="0">
                <a:solidFill>
                  <a:schemeClr val="bg1"/>
                </a:solidFill>
                <a:latin typeface="Verdana" charset="0"/>
                <a:ea typeface="Verdana" charset="0"/>
                <a:cs typeface="Verdana" charset="0"/>
              </a:defRPr>
            </a:lvl1pPr>
          </a:lstStyle>
          <a:p>
            <a:r>
              <a:rPr lang="nl-NL" dirty="0" err="1"/>
              <a:t>Insert</a:t>
            </a:r>
            <a:r>
              <a:rPr lang="nl-NL" dirty="0"/>
              <a:t> </a:t>
            </a:r>
            <a:r>
              <a:rPr lang="nl-NL" dirty="0" err="1"/>
              <a:t>Title</a:t>
            </a:r>
            <a:r>
              <a:rPr lang="nl-NL" dirty="0"/>
              <a:t> </a:t>
            </a:r>
            <a:r>
              <a:rPr lang="nl-NL" dirty="0" err="1"/>
              <a:t>Here</a:t>
            </a:r>
            <a:endParaRPr lang="nl-NL" dirty="0"/>
          </a:p>
        </p:txBody>
      </p:sp>
      <p:pic>
        <p:nvPicPr>
          <p:cNvPr id="9" name="Afbeelding 8"/>
          <p:cNvPicPr>
            <a:picLocks noChangeAspect="1"/>
          </p:cNvPicPr>
          <p:nvPr userDrawn="1"/>
        </p:nvPicPr>
        <p:blipFill>
          <a:blip r:embed="rId3"/>
          <a:stretch>
            <a:fillRect/>
          </a:stretch>
        </p:blipFill>
        <p:spPr>
          <a:xfrm>
            <a:off x="9843902" y="6100151"/>
            <a:ext cx="1243199" cy="473299"/>
          </a:xfrm>
          <a:prstGeom prst="rect">
            <a:avLst/>
          </a:prstGeom>
        </p:spPr>
      </p:pic>
      <p:pic>
        <p:nvPicPr>
          <p:cNvPr id="10" name="Afbeelding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2213" y="5985076"/>
            <a:ext cx="192540" cy="247968"/>
          </a:xfrm>
          <a:prstGeom prst="rect">
            <a:avLst/>
          </a:prstGeom>
        </p:spPr>
      </p:pic>
      <p:pic>
        <p:nvPicPr>
          <p:cNvPr id="11" name="Afbeelding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0638" y="6318189"/>
            <a:ext cx="211748" cy="307777"/>
          </a:xfrm>
          <a:prstGeom prst="rect">
            <a:avLst/>
          </a:prstGeom>
        </p:spPr>
      </p:pic>
      <p:pic>
        <p:nvPicPr>
          <p:cNvPr id="8" name="Afbeelding 7"/>
          <p:cNvPicPr>
            <a:picLocks noChangeAspect="1"/>
          </p:cNvPicPr>
          <p:nvPr userDrawn="1"/>
        </p:nvPicPr>
        <p:blipFill>
          <a:blip r:embed="rId6" cstate="screen">
            <a:alphaModFix amt="80000"/>
            <a:extLst>
              <a:ext uri="{28A0092B-C50C-407E-A947-70E740481C1C}">
                <a14:useLocalDpi xmlns:a14="http://schemas.microsoft.com/office/drawing/2010/main"/>
              </a:ext>
            </a:extLst>
          </a:blip>
          <a:stretch>
            <a:fillRect/>
          </a:stretch>
        </p:blipFill>
        <p:spPr>
          <a:xfrm>
            <a:off x="11353802" y="6114342"/>
            <a:ext cx="383575" cy="461537"/>
          </a:xfrm>
          <a:prstGeom prst="rect">
            <a:avLst/>
          </a:prstGeom>
          <a:noFill/>
        </p:spPr>
      </p:pic>
      <p:cxnSp>
        <p:nvCxnSpPr>
          <p:cNvPr id="14" name="Rechte verbindingslijn 13"/>
          <p:cNvCxnSpPr/>
          <p:nvPr userDrawn="1"/>
        </p:nvCxnSpPr>
        <p:spPr>
          <a:xfrm>
            <a:off x="11207751" y="6111699"/>
            <a:ext cx="0" cy="466818"/>
          </a:xfrm>
          <a:prstGeom prst="line">
            <a:avLst/>
          </a:prstGeom>
          <a:ln>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sp>
        <p:nvSpPr>
          <p:cNvPr id="15" name="Tijdelijke aanduiding voor tekst 14"/>
          <p:cNvSpPr>
            <a:spLocks noGrp="1"/>
          </p:cNvSpPr>
          <p:nvPr>
            <p:ph type="body" sz="quarter" idx="10" hasCustomPrompt="1"/>
          </p:nvPr>
        </p:nvSpPr>
        <p:spPr>
          <a:xfrm>
            <a:off x="1191955" y="5979024"/>
            <a:ext cx="2094831" cy="339165"/>
          </a:xfrm>
          <a:prstGeom prst="rect">
            <a:avLst/>
          </a:prstGeom>
        </p:spPr>
        <p:txBody>
          <a:bodyPr/>
          <a:lstStyle>
            <a:lvl1pPr marL="0" indent="0">
              <a:buNone/>
              <a:defRPr sz="1600" baseline="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GB" dirty="0"/>
              <a:t>Name presenter</a:t>
            </a:r>
          </a:p>
        </p:txBody>
      </p:sp>
      <p:sp>
        <p:nvSpPr>
          <p:cNvPr id="16" name="Tijdelijke aanduiding voor tekst 14"/>
          <p:cNvSpPr>
            <a:spLocks noGrp="1"/>
          </p:cNvSpPr>
          <p:nvPr>
            <p:ph type="body" sz="quarter" idx="11" hasCustomPrompt="1"/>
          </p:nvPr>
        </p:nvSpPr>
        <p:spPr>
          <a:xfrm>
            <a:off x="1191955" y="6286801"/>
            <a:ext cx="2094831" cy="339165"/>
          </a:xfrm>
          <a:prstGeom prst="rect">
            <a:avLst/>
          </a:prstGeom>
        </p:spPr>
        <p:txBody>
          <a:bodyPr/>
          <a:lstStyle>
            <a:lvl1pPr marL="0" indent="0">
              <a:buNone/>
              <a:defRPr sz="1600" baseline="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GB" dirty="0"/>
              <a:t>Location, Date</a:t>
            </a:r>
          </a:p>
        </p:txBody>
      </p:sp>
    </p:spTree>
    <p:extLst>
      <p:ext uri="{BB962C8B-B14F-4D97-AF65-F5344CB8AC3E}">
        <p14:creationId xmlns:p14="http://schemas.microsoft.com/office/powerpoint/2010/main" val="856878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Title - Picture">
    <p:spTree>
      <p:nvGrpSpPr>
        <p:cNvPr id="1" name=""/>
        <p:cNvGrpSpPr/>
        <p:nvPr/>
      </p:nvGrpSpPr>
      <p:grpSpPr>
        <a:xfrm>
          <a:off x="0" y="0"/>
          <a:ext cx="0" cy="0"/>
          <a:chOff x="0" y="0"/>
          <a:chExt cx="0" cy="0"/>
        </a:xfrm>
      </p:grpSpPr>
      <p:pic>
        <p:nvPicPr>
          <p:cNvPr id="3" name="Afbeelding 2"/>
          <p:cNvPicPr>
            <a:picLocks noChangeAspect="1"/>
          </p:cNvPicPr>
          <p:nvPr userDrawn="1"/>
        </p:nvPicPr>
        <p:blipFill rotWithShape="1">
          <a:blip r:embed="rId2" cstate="screen">
            <a:extLst>
              <a:ext uri="{28A0092B-C50C-407E-A947-70E740481C1C}">
                <a14:useLocalDpi xmlns:a14="http://schemas.microsoft.com/office/drawing/2010/main"/>
              </a:ext>
            </a:extLst>
          </a:blip>
          <a:srcRect r="-10"/>
          <a:stretch/>
        </p:blipFill>
        <p:spPr>
          <a:xfrm>
            <a:off x="0" y="0"/>
            <a:ext cx="12193200" cy="6876000"/>
          </a:xfrm>
          <a:prstGeom prst="rect">
            <a:avLst/>
          </a:prstGeom>
        </p:spPr>
      </p:pic>
      <p:sp>
        <p:nvSpPr>
          <p:cNvPr id="7" name="Rechthoek 6"/>
          <p:cNvSpPr/>
          <p:nvPr userDrawn="1"/>
        </p:nvSpPr>
        <p:spPr>
          <a:xfrm>
            <a:off x="-1200" y="0"/>
            <a:ext cx="12193200" cy="6876000"/>
          </a:xfrm>
          <a:prstGeom prst="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1"/>
          <p:cNvSpPr>
            <a:spLocks noGrp="1"/>
          </p:cNvSpPr>
          <p:nvPr>
            <p:ph type="title" hasCustomPrompt="1"/>
          </p:nvPr>
        </p:nvSpPr>
        <p:spPr>
          <a:xfrm>
            <a:off x="838200" y="2775220"/>
            <a:ext cx="10515600" cy="1325563"/>
          </a:xfrm>
          <a:prstGeom prst="rect">
            <a:avLst/>
          </a:prstGeom>
        </p:spPr>
        <p:txBody>
          <a:bodyPr anchor="ctr"/>
          <a:lstStyle>
            <a:lvl1pPr algn="ctr">
              <a:defRPr sz="3600" baseline="0">
                <a:solidFill>
                  <a:schemeClr val="bg1"/>
                </a:solidFill>
                <a:latin typeface="Verdana" charset="0"/>
                <a:ea typeface="Verdana" charset="0"/>
                <a:cs typeface="Verdana" charset="0"/>
              </a:defRPr>
            </a:lvl1pPr>
          </a:lstStyle>
          <a:p>
            <a:r>
              <a:rPr lang="nl-NL" dirty="0" err="1"/>
              <a:t>Insert</a:t>
            </a:r>
            <a:r>
              <a:rPr lang="nl-NL" dirty="0"/>
              <a:t> </a:t>
            </a:r>
            <a:r>
              <a:rPr lang="nl-NL" dirty="0" err="1"/>
              <a:t>Title</a:t>
            </a:r>
            <a:r>
              <a:rPr lang="nl-NL" dirty="0"/>
              <a:t> </a:t>
            </a:r>
            <a:r>
              <a:rPr lang="nl-NL" dirty="0" err="1"/>
              <a:t>Here</a:t>
            </a:r>
            <a:endParaRPr lang="nl-NL" dirty="0"/>
          </a:p>
        </p:txBody>
      </p:sp>
      <p:pic>
        <p:nvPicPr>
          <p:cNvPr id="9" name="Afbeelding 8"/>
          <p:cNvPicPr>
            <a:picLocks noChangeAspect="1"/>
          </p:cNvPicPr>
          <p:nvPr userDrawn="1"/>
        </p:nvPicPr>
        <p:blipFill>
          <a:blip r:embed="rId3"/>
          <a:stretch>
            <a:fillRect/>
          </a:stretch>
        </p:blipFill>
        <p:spPr>
          <a:xfrm>
            <a:off x="9843902" y="6100151"/>
            <a:ext cx="1243199" cy="473299"/>
          </a:xfrm>
          <a:prstGeom prst="rect">
            <a:avLst/>
          </a:prstGeom>
        </p:spPr>
      </p:pic>
      <p:pic>
        <p:nvPicPr>
          <p:cNvPr id="8" name="Afbeelding 7"/>
          <p:cNvPicPr>
            <a:picLocks noChangeAspect="1"/>
          </p:cNvPicPr>
          <p:nvPr userDrawn="1"/>
        </p:nvPicPr>
        <p:blipFill>
          <a:blip r:embed="rId4" cstate="screen">
            <a:alphaModFix amt="80000"/>
            <a:extLst>
              <a:ext uri="{28A0092B-C50C-407E-A947-70E740481C1C}">
                <a14:useLocalDpi xmlns:a14="http://schemas.microsoft.com/office/drawing/2010/main"/>
              </a:ext>
            </a:extLst>
          </a:blip>
          <a:stretch>
            <a:fillRect/>
          </a:stretch>
        </p:blipFill>
        <p:spPr>
          <a:xfrm>
            <a:off x="11353802" y="6114342"/>
            <a:ext cx="383575" cy="461537"/>
          </a:xfrm>
          <a:prstGeom prst="rect">
            <a:avLst/>
          </a:prstGeom>
          <a:noFill/>
        </p:spPr>
      </p:pic>
      <p:cxnSp>
        <p:nvCxnSpPr>
          <p:cNvPr id="14" name="Rechte verbindingslijn 13"/>
          <p:cNvCxnSpPr/>
          <p:nvPr userDrawn="1"/>
        </p:nvCxnSpPr>
        <p:spPr>
          <a:xfrm>
            <a:off x="11207751" y="6111699"/>
            <a:ext cx="0" cy="466818"/>
          </a:xfrm>
          <a:prstGeom prst="line">
            <a:avLst/>
          </a:prstGeom>
          <a:ln>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5" name="Rechthoek 4"/>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el 1"/>
          <p:cNvSpPr>
            <a:spLocks noGrp="1"/>
          </p:cNvSpPr>
          <p:nvPr>
            <p:ph type="title" hasCustomPrompt="1"/>
          </p:nvPr>
        </p:nvSpPr>
        <p:spPr>
          <a:xfrm>
            <a:off x="838200" y="3021496"/>
            <a:ext cx="10515600" cy="456404"/>
          </a:xfrm>
          <a:prstGeom prst="rect">
            <a:avLst/>
          </a:prstGeom>
        </p:spPr>
        <p:txBody>
          <a:bodyPr anchor="ctr"/>
          <a:lstStyle>
            <a:lvl1pPr algn="ctr">
              <a:defRPr sz="3200" baseline="0">
                <a:solidFill>
                  <a:schemeClr val="bg1"/>
                </a:solidFill>
                <a:latin typeface="Verdana" charset="0"/>
                <a:ea typeface="Verdana" charset="0"/>
                <a:cs typeface="Verdana" charset="0"/>
              </a:defRPr>
            </a:lvl1pPr>
          </a:lstStyle>
          <a:p>
            <a:r>
              <a:rPr lang="nl-NL" dirty="0" err="1"/>
              <a:t>Insert</a:t>
            </a:r>
            <a:r>
              <a:rPr lang="nl-NL" dirty="0"/>
              <a:t> </a:t>
            </a:r>
            <a:r>
              <a:rPr lang="nl-NL" dirty="0" err="1"/>
              <a:t>Title</a:t>
            </a:r>
            <a:r>
              <a:rPr lang="nl-NL" dirty="0"/>
              <a:t> </a:t>
            </a:r>
            <a:r>
              <a:rPr lang="nl-NL" dirty="0" err="1"/>
              <a:t>Here</a:t>
            </a:r>
            <a:endParaRPr lang="nl-NL" dirty="0"/>
          </a:p>
        </p:txBody>
      </p:sp>
      <p:sp>
        <p:nvSpPr>
          <p:cNvPr id="4" name="Tijdelijke aanduiding voor tekst 3"/>
          <p:cNvSpPr>
            <a:spLocks noGrp="1"/>
          </p:cNvSpPr>
          <p:nvPr>
            <p:ph type="body" sz="quarter" idx="10" hasCustomPrompt="1"/>
          </p:nvPr>
        </p:nvSpPr>
        <p:spPr>
          <a:xfrm>
            <a:off x="838200" y="3478213"/>
            <a:ext cx="10515600" cy="576262"/>
          </a:xfrm>
          <a:prstGeom prst="rect">
            <a:avLst/>
          </a:prstGeom>
        </p:spPr>
        <p:txBody>
          <a:bodyPr/>
          <a:lstStyle>
            <a:lvl1pPr algn="ctr">
              <a:defRPr sz="2000" b="0" i="0">
                <a:solidFill>
                  <a:schemeClr val="bg1"/>
                </a:solidFill>
                <a:latin typeface="Verdana" charset="0"/>
                <a:ea typeface="Verdana" charset="0"/>
                <a:cs typeface="Verdana" charset="0"/>
              </a:defRPr>
            </a:lvl1pPr>
            <a:lvl2pPr algn="ctr">
              <a:defRPr lang="nl-NL" baseline="0" dirty="0">
                <a:solidFill>
                  <a:schemeClr val="bg1"/>
                </a:solidFill>
              </a:defRPr>
            </a:lvl2pPr>
          </a:lstStyle>
          <a:p>
            <a:pPr marR="0" lvl="0" fontAlgn="auto">
              <a:spcAft>
                <a:spcPts val="0"/>
              </a:spcAft>
              <a:buClrTx/>
              <a:buSzTx/>
              <a:buNone/>
              <a:tabLst/>
            </a:pPr>
            <a:r>
              <a:rPr lang="nl-NL" dirty="0" err="1"/>
              <a:t>Insert</a:t>
            </a:r>
            <a:r>
              <a:rPr lang="nl-NL" dirty="0"/>
              <a:t> </a:t>
            </a:r>
            <a:r>
              <a:rPr lang="nl-NL" dirty="0" err="1"/>
              <a:t>subtitle</a:t>
            </a:r>
            <a:r>
              <a:rPr lang="nl-NL" dirty="0"/>
              <a:t> </a:t>
            </a:r>
            <a:r>
              <a:rPr lang="nl-NL" dirty="0" err="1"/>
              <a:t>here</a:t>
            </a:r>
            <a:endParaRPr lang="nl-N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ly TItle &amp; Subtitle slide">
    <p:spTree>
      <p:nvGrpSpPr>
        <p:cNvPr id="1" name=""/>
        <p:cNvGrpSpPr/>
        <p:nvPr/>
      </p:nvGrpSpPr>
      <p:grpSpPr>
        <a:xfrm>
          <a:off x="0" y="0"/>
          <a:ext cx="0" cy="0"/>
          <a:chOff x="0" y="0"/>
          <a:chExt cx="0" cy="0"/>
        </a:xfrm>
      </p:grpSpPr>
      <p:sp>
        <p:nvSpPr>
          <p:cNvPr id="3" name="Tijdelijke aanduiding voor tekst 10"/>
          <p:cNvSpPr>
            <a:spLocks noGrp="1"/>
          </p:cNvSpPr>
          <p:nvPr>
            <p:ph type="body" sz="quarter" idx="10" hasCustomPrompt="1"/>
          </p:nvPr>
        </p:nvSpPr>
        <p:spPr>
          <a:xfrm>
            <a:off x="842965" y="585791"/>
            <a:ext cx="5274183" cy="457199"/>
          </a:xfrm>
          <a:prstGeom prst="rect">
            <a:avLst/>
          </a:prstGeom>
        </p:spPr>
        <p:txBody>
          <a:bodyPr/>
          <a:lstStyle>
            <a:lvl1pPr marL="0" indent="0">
              <a:buNone/>
              <a:defRPr/>
            </a:lvl1pPr>
            <a:lvl2pPr marL="457200" indent="0">
              <a:buNone/>
              <a:defRPr/>
            </a:lvl2pPr>
          </a:lstStyle>
          <a:p>
            <a:pPr lvl="0"/>
            <a:r>
              <a:rPr lang="en-GB" noProof="0"/>
              <a:t>Insert Title</a:t>
            </a:r>
            <a:endParaRPr lang="en-GB" noProof="0" dirty="0"/>
          </a:p>
        </p:txBody>
      </p:sp>
      <p:sp>
        <p:nvSpPr>
          <p:cNvPr id="4" name="Tijdelijke aanduiding voor tekst 10"/>
          <p:cNvSpPr>
            <a:spLocks noGrp="1"/>
          </p:cNvSpPr>
          <p:nvPr>
            <p:ph type="body" sz="quarter" idx="11" hasCustomPrompt="1"/>
          </p:nvPr>
        </p:nvSpPr>
        <p:spPr>
          <a:xfrm>
            <a:off x="845060" y="1071566"/>
            <a:ext cx="5272087" cy="457199"/>
          </a:xfrm>
          <a:prstGeom prst="rect">
            <a:avLst/>
          </a:prstGeom>
        </p:spPr>
        <p:txBody>
          <a:bodyPr/>
          <a:lstStyle>
            <a:lvl1pPr marL="0" indent="0">
              <a:buNone/>
              <a:defRPr sz="1800" b="0" i="0">
                <a:latin typeface="Verdana" charset="0"/>
                <a:ea typeface="Verdana" charset="0"/>
                <a:cs typeface="Verdana" charset="0"/>
              </a:defRPr>
            </a:lvl1pPr>
            <a:lvl2pPr marL="457200" indent="0">
              <a:buNone/>
              <a:defRPr/>
            </a:lvl2pPr>
          </a:lstStyle>
          <a:p>
            <a:pPr lvl="0"/>
            <a:r>
              <a:rPr lang="en-GB" noProof="0" dirty="0"/>
              <a:t>Insert Subtitle</a:t>
            </a:r>
          </a:p>
        </p:txBody>
      </p:sp>
    </p:spTree>
    <p:extLst>
      <p:ext uri="{BB962C8B-B14F-4D97-AF65-F5344CB8AC3E}">
        <p14:creationId xmlns:p14="http://schemas.microsoft.com/office/powerpoint/2010/main" val="1487403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bullet slide">
    <p:spTree>
      <p:nvGrpSpPr>
        <p:cNvPr id="1" name=""/>
        <p:cNvGrpSpPr/>
        <p:nvPr/>
      </p:nvGrpSpPr>
      <p:grpSpPr>
        <a:xfrm>
          <a:off x="0" y="0"/>
          <a:ext cx="0" cy="0"/>
          <a:chOff x="0" y="0"/>
          <a:chExt cx="0" cy="0"/>
        </a:xfrm>
      </p:grpSpPr>
      <p:sp>
        <p:nvSpPr>
          <p:cNvPr id="3" name="Tijdelijke aanduiding voor tekst 10"/>
          <p:cNvSpPr>
            <a:spLocks noGrp="1"/>
          </p:cNvSpPr>
          <p:nvPr>
            <p:ph type="body" sz="quarter" idx="10" hasCustomPrompt="1"/>
          </p:nvPr>
        </p:nvSpPr>
        <p:spPr>
          <a:xfrm>
            <a:off x="842965" y="585791"/>
            <a:ext cx="5274183" cy="457199"/>
          </a:xfrm>
          <a:prstGeom prst="rect">
            <a:avLst/>
          </a:prstGeom>
        </p:spPr>
        <p:txBody>
          <a:bodyPr/>
          <a:lstStyle>
            <a:lvl1pPr marL="0" indent="0">
              <a:buNone/>
              <a:defRPr/>
            </a:lvl1pPr>
            <a:lvl2pPr marL="457200" indent="0">
              <a:buNone/>
              <a:defRPr/>
            </a:lvl2pPr>
          </a:lstStyle>
          <a:p>
            <a:pPr lvl="0"/>
            <a:r>
              <a:rPr lang="en-GB" noProof="0"/>
              <a:t>Insert Title</a:t>
            </a:r>
            <a:endParaRPr lang="en-GB" noProof="0" dirty="0"/>
          </a:p>
        </p:txBody>
      </p:sp>
      <p:sp>
        <p:nvSpPr>
          <p:cNvPr id="4" name="Tijdelijke aanduiding voor tekst 10"/>
          <p:cNvSpPr>
            <a:spLocks noGrp="1"/>
          </p:cNvSpPr>
          <p:nvPr>
            <p:ph type="body" sz="quarter" idx="11" hasCustomPrompt="1"/>
          </p:nvPr>
        </p:nvSpPr>
        <p:spPr>
          <a:xfrm>
            <a:off x="845060" y="1071566"/>
            <a:ext cx="5272087" cy="457199"/>
          </a:xfrm>
          <a:prstGeom prst="rect">
            <a:avLst/>
          </a:prstGeom>
        </p:spPr>
        <p:txBody>
          <a:bodyPr/>
          <a:lstStyle>
            <a:lvl1pPr marL="0" indent="0">
              <a:buNone/>
              <a:defRPr sz="1800" b="0" i="0">
                <a:latin typeface="Verdana" charset="0"/>
                <a:ea typeface="Verdana" charset="0"/>
                <a:cs typeface="Verdana" charset="0"/>
              </a:defRPr>
            </a:lvl1pPr>
            <a:lvl2pPr marL="457200" indent="0">
              <a:buNone/>
              <a:defRPr/>
            </a:lvl2pPr>
          </a:lstStyle>
          <a:p>
            <a:pPr lvl="0"/>
            <a:r>
              <a:rPr lang="en-GB" noProof="0" dirty="0"/>
              <a:t>Insert Subtitle</a:t>
            </a:r>
          </a:p>
        </p:txBody>
      </p:sp>
      <p:sp>
        <p:nvSpPr>
          <p:cNvPr id="6" name="Tijdelijke aanduiding voor tekst 13"/>
          <p:cNvSpPr>
            <a:spLocks noGrp="1"/>
          </p:cNvSpPr>
          <p:nvPr>
            <p:ph type="body" sz="quarter" idx="12" hasCustomPrompt="1"/>
          </p:nvPr>
        </p:nvSpPr>
        <p:spPr>
          <a:xfrm>
            <a:off x="857251" y="1781930"/>
            <a:ext cx="10403416" cy="4025313"/>
          </a:xfrm>
          <a:prstGeom prst="rect">
            <a:avLst/>
          </a:prstGeom>
        </p:spPr>
        <p:txBody>
          <a:bodyPr anchor="t"/>
          <a:lstStyle>
            <a:lvl1pPr algn="l">
              <a:lnSpc>
                <a:spcPct val="100000"/>
              </a:lnSpc>
              <a:buClr>
                <a:schemeClr val="accent1"/>
              </a:buClr>
              <a:defRPr sz="1800" baseline="0"/>
            </a:lvl1pPr>
          </a:lstStyle>
          <a:p>
            <a:pPr lvl="0"/>
            <a:r>
              <a:rPr lang="nl-NL" dirty="0" err="1"/>
              <a:t>This</a:t>
            </a:r>
            <a:r>
              <a:rPr lang="nl-NL" dirty="0"/>
              <a:t> is a </a:t>
            </a:r>
            <a:r>
              <a:rPr lang="nl-NL" dirty="0" err="1"/>
              <a:t>bullet</a:t>
            </a:r>
            <a:endParaRPr lang="nl-NL" dirty="0"/>
          </a:p>
          <a:p>
            <a:pPr lvl="0"/>
            <a:endParaRPr lang="nl-NL" dirty="0"/>
          </a:p>
          <a:p>
            <a:pPr lvl="0"/>
            <a:r>
              <a:rPr lang="nl-NL" dirty="0"/>
              <a:t>Press enter </a:t>
            </a:r>
            <a:r>
              <a:rPr lang="nl-NL" dirty="0" err="1"/>
              <a:t>twice</a:t>
            </a:r>
            <a:r>
              <a:rPr lang="nl-NL" dirty="0"/>
              <a:t> </a:t>
            </a:r>
            <a:r>
              <a:rPr lang="nl-NL" dirty="0" err="1"/>
              <a:t>to</a:t>
            </a:r>
            <a:r>
              <a:rPr lang="nl-NL" dirty="0"/>
              <a:t> </a:t>
            </a:r>
            <a:r>
              <a:rPr lang="nl-NL" dirty="0" err="1"/>
              <a:t>add</a:t>
            </a:r>
            <a:r>
              <a:rPr lang="nl-NL" dirty="0"/>
              <a:t> a new </a:t>
            </a:r>
            <a:r>
              <a:rPr lang="nl-NL" dirty="0" err="1"/>
              <a:t>bullet</a:t>
            </a:r>
            <a:endParaRPr lang="nl-NL" dirty="0"/>
          </a:p>
          <a:p>
            <a:pPr lvl="0"/>
            <a:endParaRPr lang="nl-NL" dirty="0"/>
          </a:p>
          <a:p>
            <a:pPr lvl="0"/>
            <a:r>
              <a:rPr lang="nl-NL" dirty="0" err="1"/>
              <a:t>Use</a:t>
            </a:r>
            <a:r>
              <a:rPr lang="nl-NL" dirty="0"/>
              <a:t> a maximum of 4 </a:t>
            </a:r>
            <a:r>
              <a:rPr lang="nl-NL" dirty="0" err="1"/>
              <a:t>Bullets</a:t>
            </a:r>
            <a:r>
              <a:rPr lang="nl-NL" dirty="0"/>
              <a:t> per page</a:t>
            </a:r>
          </a:p>
          <a:p>
            <a:pPr lvl="0"/>
            <a:endParaRPr lang="nl-NL" dirty="0"/>
          </a:p>
          <a:p>
            <a:pPr lvl="0"/>
            <a:r>
              <a:rPr lang="nl-NL" dirty="0"/>
              <a:t>Keep </a:t>
            </a:r>
            <a:r>
              <a:rPr lang="nl-NL" dirty="0" err="1"/>
              <a:t>bullets</a:t>
            </a:r>
            <a:r>
              <a:rPr lang="nl-NL" dirty="0"/>
              <a:t> short</a:t>
            </a:r>
          </a:p>
          <a:p>
            <a:pPr lvl="0"/>
            <a:endParaRPr lang="nl-NL" dirty="0"/>
          </a:p>
        </p:txBody>
      </p:sp>
    </p:spTree>
    <p:extLst>
      <p:ext uri="{BB962C8B-B14F-4D97-AF65-F5344CB8AC3E}">
        <p14:creationId xmlns:p14="http://schemas.microsoft.com/office/powerpoint/2010/main" val="1948155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Text Slide">
    <p:spTree>
      <p:nvGrpSpPr>
        <p:cNvPr id="1" name=""/>
        <p:cNvGrpSpPr/>
        <p:nvPr/>
      </p:nvGrpSpPr>
      <p:grpSpPr>
        <a:xfrm>
          <a:off x="0" y="0"/>
          <a:ext cx="0" cy="0"/>
          <a:chOff x="0" y="0"/>
          <a:chExt cx="0" cy="0"/>
        </a:xfrm>
      </p:grpSpPr>
      <p:sp>
        <p:nvSpPr>
          <p:cNvPr id="11" name="Tijdelijke aanduiding voor tekst 10"/>
          <p:cNvSpPr>
            <a:spLocks noGrp="1"/>
          </p:cNvSpPr>
          <p:nvPr>
            <p:ph type="body" sz="quarter" idx="10" hasCustomPrompt="1"/>
          </p:nvPr>
        </p:nvSpPr>
        <p:spPr>
          <a:xfrm>
            <a:off x="842965" y="585791"/>
            <a:ext cx="5286375" cy="457199"/>
          </a:xfrm>
          <a:prstGeom prst="rect">
            <a:avLst/>
          </a:prstGeom>
        </p:spPr>
        <p:txBody>
          <a:bodyPr/>
          <a:lstStyle>
            <a:lvl1pPr marL="0" indent="0">
              <a:buNone/>
              <a:defRPr/>
            </a:lvl1pPr>
            <a:lvl2pPr marL="457200" indent="0">
              <a:buNone/>
              <a:defRPr/>
            </a:lvl2pPr>
          </a:lstStyle>
          <a:p>
            <a:pPr lvl="0"/>
            <a:r>
              <a:rPr lang="en-GB" noProof="0"/>
              <a:t>Insert Title</a:t>
            </a:r>
            <a:endParaRPr lang="en-GB" noProof="0" dirty="0"/>
          </a:p>
        </p:txBody>
      </p:sp>
      <p:sp>
        <p:nvSpPr>
          <p:cNvPr id="12" name="Tijdelijke aanduiding voor tekst 10"/>
          <p:cNvSpPr>
            <a:spLocks noGrp="1"/>
          </p:cNvSpPr>
          <p:nvPr>
            <p:ph type="body" sz="quarter" idx="11" hasCustomPrompt="1"/>
          </p:nvPr>
        </p:nvSpPr>
        <p:spPr>
          <a:xfrm>
            <a:off x="857252" y="1071566"/>
            <a:ext cx="5272087" cy="457199"/>
          </a:xfrm>
          <a:prstGeom prst="rect">
            <a:avLst/>
          </a:prstGeom>
        </p:spPr>
        <p:txBody>
          <a:bodyPr/>
          <a:lstStyle>
            <a:lvl1pPr marL="0" indent="0">
              <a:buNone/>
              <a:defRPr sz="1800" b="0" i="0">
                <a:latin typeface="Verdana" charset="0"/>
                <a:ea typeface="Verdana" charset="0"/>
                <a:cs typeface="Verdana" charset="0"/>
              </a:defRPr>
            </a:lvl1pPr>
            <a:lvl2pPr marL="457200" indent="0">
              <a:buNone/>
              <a:defRPr/>
            </a:lvl2pPr>
          </a:lstStyle>
          <a:p>
            <a:pPr lvl="0"/>
            <a:r>
              <a:rPr lang="en-GB" noProof="0" dirty="0"/>
              <a:t>Insert Subtitle</a:t>
            </a:r>
          </a:p>
        </p:txBody>
      </p:sp>
      <p:sp>
        <p:nvSpPr>
          <p:cNvPr id="3" name="Tijdelijke aanduiding voor tekst 2"/>
          <p:cNvSpPr>
            <a:spLocks noGrp="1"/>
          </p:cNvSpPr>
          <p:nvPr>
            <p:ph type="body" sz="quarter" idx="12" hasCustomPrompt="1"/>
          </p:nvPr>
        </p:nvSpPr>
        <p:spPr>
          <a:xfrm>
            <a:off x="857249" y="1701799"/>
            <a:ext cx="10234083" cy="3928533"/>
          </a:xfrm>
          <a:prstGeom prst="rect">
            <a:avLst/>
          </a:prstGeom>
        </p:spPr>
        <p:txBody>
          <a:bodyPr anchor="t"/>
          <a:lstStyle>
            <a:lvl1pPr marL="0" indent="0">
              <a:lnSpc>
                <a:spcPct val="100000"/>
              </a:lnSpc>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nl-NL" sz="1800" dirty="0" err="1"/>
              <a:t>This</a:t>
            </a:r>
            <a:r>
              <a:rPr lang="nl-NL" sz="1800" dirty="0"/>
              <a:t> is a </a:t>
            </a:r>
            <a:r>
              <a:rPr lang="nl-NL" sz="1800" dirty="0" err="1"/>
              <a:t>textfield</a:t>
            </a:r>
            <a:r>
              <a:rPr lang="nl-NL" sz="1800" dirty="0"/>
              <a:t>. </a:t>
            </a:r>
            <a:r>
              <a:rPr lang="nl-NL" sz="1800" dirty="0" err="1"/>
              <a:t>Try</a:t>
            </a:r>
            <a:r>
              <a:rPr lang="nl-NL" sz="1800" dirty="0"/>
              <a:t> </a:t>
            </a:r>
            <a:r>
              <a:rPr lang="nl-NL" sz="1800" dirty="0" err="1"/>
              <a:t>to</a:t>
            </a:r>
            <a:r>
              <a:rPr lang="nl-NL" sz="1800" dirty="0"/>
              <a:t> keep </a:t>
            </a:r>
            <a:r>
              <a:rPr lang="nl-NL" sz="1800" dirty="0" err="1"/>
              <a:t>text</a:t>
            </a:r>
            <a:r>
              <a:rPr lang="nl-NL" sz="1800" dirty="0"/>
              <a:t> short </a:t>
            </a:r>
            <a:r>
              <a:rPr lang="nl-NL" sz="1800" dirty="0" err="1"/>
              <a:t>and</a:t>
            </a:r>
            <a:r>
              <a:rPr lang="nl-NL" sz="1800" dirty="0"/>
              <a:t> </a:t>
            </a:r>
            <a:r>
              <a:rPr lang="nl-NL" sz="1800" dirty="0" err="1"/>
              <a:t>simple</a:t>
            </a:r>
            <a:r>
              <a:rPr lang="nl-NL" sz="1800" dirty="0"/>
              <a:t>.</a:t>
            </a:r>
            <a:endParaRPr lang="nl-NL"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11" name="Tijdelijke aanduiding voor tekst 10"/>
          <p:cNvSpPr>
            <a:spLocks noGrp="1"/>
          </p:cNvSpPr>
          <p:nvPr>
            <p:ph type="body" sz="quarter" idx="10" hasCustomPrompt="1"/>
          </p:nvPr>
        </p:nvSpPr>
        <p:spPr>
          <a:xfrm>
            <a:off x="6269730" y="585791"/>
            <a:ext cx="5286375" cy="457199"/>
          </a:xfrm>
          <a:prstGeom prst="rect">
            <a:avLst/>
          </a:prstGeom>
        </p:spPr>
        <p:txBody>
          <a:bodyPr/>
          <a:lstStyle>
            <a:lvl1pPr marL="0" indent="0">
              <a:buNone/>
              <a:defRPr/>
            </a:lvl1pPr>
            <a:lvl2pPr marL="457200" indent="0">
              <a:buNone/>
              <a:defRPr/>
            </a:lvl2pPr>
          </a:lstStyle>
          <a:p>
            <a:pPr lvl="0"/>
            <a:r>
              <a:rPr lang="en-GB" noProof="0"/>
              <a:t>Insert Title</a:t>
            </a:r>
            <a:endParaRPr lang="en-GB" noProof="0" dirty="0"/>
          </a:p>
        </p:txBody>
      </p:sp>
      <p:sp>
        <p:nvSpPr>
          <p:cNvPr id="12" name="Tijdelijke aanduiding voor tekst 10"/>
          <p:cNvSpPr>
            <a:spLocks noGrp="1"/>
          </p:cNvSpPr>
          <p:nvPr>
            <p:ph type="body" sz="quarter" idx="11" hasCustomPrompt="1"/>
          </p:nvPr>
        </p:nvSpPr>
        <p:spPr>
          <a:xfrm>
            <a:off x="6284018" y="1071566"/>
            <a:ext cx="5272087" cy="457199"/>
          </a:xfrm>
          <a:prstGeom prst="rect">
            <a:avLst/>
          </a:prstGeom>
        </p:spPr>
        <p:txBody>
          <a:bodyPr/>
          <a:lstStyle>
            <a:lvl1pPr marL="0" indent="0">
              <a:buNone/>
              <a:defRPr sz="1800" b="0" i="0">
                <a:latin typeface="Verdana" charset="0"/>
                <a:ea typeface="Verdana" charset="0"/>
                <a:cs typeface="Verdana" charset="0"/>
              </a:defRPr>
            </a:lvl1pPr>
            <a:lvl2pPr marL="457200" indent="0">
              <a:buNone/>
              <a:defRPr/>
            </a:lvl2pPr>
          </a:lstStyle>
          <a:p>
            <a:pPr lvl="0"/>
            <a:r>
              <a:rPr lang="en-GB" noProof="0" dirty="0"/>
              <a:t>Insert Subtitle</a:t>
            </a:r>
          </a:p>
        </p:txBody>
      </p:sp>
      <p:sp>
        <p:nvSpPr>
          <p:cNvPr id="14" name="Tijdelijke aanduiding voor tekst 13"/>
          <p:cNvSpPr>
            <a:spLocks noGrp="1"/>
          </p:cNvSpPr>
          <p:nvPr>
            <p:ph type="body" sz="quarter" idx="12" hasCustomPrompt="1"/>
          </p:nvPr>
        </p:nvSpPr>
        <p:spPr>
          <a:xfrm>
            <a:off x="6284017" y="1676400"/>
            <a:ext cx="5272088" cy="3928532"/>
          </a:xfrm>
          <a:prstGeom prst="rect">
            <a:avLst/>
          </a:prstGeom>
        </p:spPr>
        <p:txBody>
          <a:bodyPr anchor="t"/>
          <a:lstStyle>
            <a:lvl1pPr>
              <a:lnSpc>
                <a:spcPct val="100000"/>
              </a:lnSpc>
              <a:buClr>
                <a:schemeClr val="accent1"/>
              </a:buClr>
              <a:defRPr sz="1800" baseline="0"/>
            </a:lvl1pPr>
          </a:lstStyle>
          <a:p>
            <a:pPr marL="228600" marR="0" lvl="0" indent="-228600" algn="l" defTabSz="914400" rtl="0" eaLnBrk="1" fontAlgn="auto" latinLnBrk="0" hangingPunct="1">
              <a:lnSpc>
                <a:spcPct val="100000"/>
              </a:lnSpc>
              <a:spcBef>
                <a:spcPts val="1000"/>
              </a:spcBef>
              <a:spcAft>
                <a:spcPts val="0"/>
              </a:spcAft>
              <a:buClr>
                <a:schemeClr val="accent1"/>
              </a:buClr>
              <a:buSzTx/>
              <a:buFont typeface="Arial"/>
              <a:buNone/>
              <a:tabLst/>
              <a:defRPr/>
            </a:pPr>
            <a:r>
              <a:rPr lang="nl-NL"/>
              <a:t>Textfield</a:t>
            </a:r>
            <a:endParaRPr lang="nl-NL" dirty="0"/>
          </a:p>
        </p:txBody>
      </p:sp>
      <p:sp>
        <p:nvSpPr>
          <p:cNvPr id="3" name="Tijdelijke aanduiding voor inhoud 2"/>
          <p:cNvSpPr>
            <a:spLocks noGrp="1"/>
          </p:cNvSpPr>
          <p:nvPr>
            <p:ph sz="quarter" idx="13" hasCustomPrompt="1"/>
          </p:nvPr>
        </p:nvSpPr>
        <p:spPr>
          <a:xfrm>
            <a:off x="1" y="0"/>
            <a:ext cx="5710239" cy="670560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lvl1pPr>
          </a:lstStyle>
          <a:p>
            <a:r>
              <a:rPr lang="en-GB" noProof="0" dirty="0"/>
              <a:t>If you want a different image, first remove the current image.</a:t>
            </a:r>
          </a:p>
          <a:p>
            <a:endParaRPr lang="en-GB" noProof="0" dirty="0"/>
          </a:p>
          <a:p>
            <a:r>
              <a:rPr lang="en-GB" noProof="0" dirty="0"/>
              <a:t>Drag your new image in the </a:t>
            </a:r>
            <a:r>
              <a:rPr lang="en-GB" dirty="0"/>
              <a:t>image frame (or click the image icon) </a:t>
            </a:r>
            <a:endParaRPr lang="en-GB" noProof="0" dirty="0"/>
          </a:p>
          <a:p>
            <a:endParaRPr lang="en-GB" noProof="0" dirty="0"/>
          </a:p>
          <a:p>
            <a:r>
              <a:rPr lang="en-GB" noProof="0" dirty="0"/>
              <a:t>If you want to resize, positon or edit the image, click the crop icon</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hthoek 18"/>
          <p:cNvSpPr/>
          <p:nvPr userDrawn="1"/>
        </p:nvSpPr>
        <p:spPr>
          <a:xfrm>
            <a:off x="0" y="6729415"/>
            <a:ext cx="12192000" cy="128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solidFill>
            </a:endParaRPr>
          </a:p>
        </p:txBody>
      </p:sp>
      <p:pic>
        <p:nvPicPr>
          <p:cNvPr id="2" name="Afbeelding 1"/>
          <p:cNvPicPr>
            <a:picLocks noChangeAspect="1"/>
          </p:cNvPicPr>
          <p:nvPr userDrawn="1"/>
        </p:nvPicPr>
        <p:blipFill>
          <a:blip r:embed="rId18"/>
          <a:stretch>
            <a:fillRect/>
          </a:stretch>
        </p:blipFill>
        <p:spPr>
          <a:xfrm>
            <a:off x="10025833" y="5864749"/>
            <a:ext cx="1905056" cy="725275"/>
          </a:xfrm>
          <a:prstGeom prst="rect">
            <a:avLst/>
          </a:prstGeom>
        </p:spPr>
      </p:pic>
    </p:spTree>
    <p:extLst>
      <p:ext uri="{BB962C8B-B14F-4D97-AF65-F5344CB8AC3E}">
        <p14:creationId xmlns:p14="http://schemas.microsoft.com/office/powerpoint/2010/main" val="1618738846"/>
      </p:ext>
    </p:extLst>
  </p:cSld>
  <p:clrMap bg1="lt1" tx1="dk1" bg2="lt2" tx2="dk2" accent1="accent1" accent2="accent2" accent3="accent3" accent4="accent4" accent5="accent5" accent6="accent6" hlink="hlink" folHlink="folHlink"/>
  <p:sldLayoutIdLst>
    <p:sldLayoutId id="2147483655" r:id="rId1"/>
    <p:sldLayoutId id="2147483663" r:id="rId2"/>
    <p:sldLayoutId id="2147483657" r:id="rId3"/>
    <p:sldLayoutId id="2147483664" r:id="rId4"/>
    <p:sldLayoutId id="2147483661" r:id="rId5"/>
    <p:sldLayoutId id="2147483659" r:id="rId6"/>
    <p:sldLayoutId id="2147483650" r:id="rId7"/>
    <p:sldLayoutId id="2147483656" r:id="rId8"/>
    <p:sldLayoutId id="2147483660" r:id="rId9"/>
    <p:sldLayoutId id="2147483649" r:id="rId10"/>
    <p:sldLayoutId id="2147483651" r:id="rId11"/>
    <p:sldLayoutId id="2147483652" r:id="rId12"/>
    <p:sldLayoutId id="2147483654" r:id="rId13"/>
    <p:sldLayoutId id="2147483662" r:id="rId14"/>
    <p:sldLayoutId id="2147483665" r:id="rId15"/>
    <p:sldLayoutId id="214748366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www.gov.uk/government/consultations/climate-change-agreements-scheme-extension-and-reforms-for-any-future-scheme"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www.gov.uk/government/publications/second-climate-change-agreements-scheme-evaluation"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hyperlink" Target="https://www.hse.gov.uk/brexit/scenario2.htm" TargetMode="External"/><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hyperlink" Target="https://www.hse.gov.uk/brexit/uk-reach-additional-guidance.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48.emf"/></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png"/><Relationship Id="rId18" Type="http://schemas.openxmlformats.org/officeDocument/2006/relationships/image" Target="../media/image68.jpeg"/><Relationship Id="rId3" Type="http://schemas.openxmlformats.org/officeDocument/2006/relationships/image" Target="../media/image54.jpeg"/><Relationship Id="rId7" Type="http://schemas.openxmlformats.org/officeDocument/2006/relationships/image" Target="../media/image57.jpeg"/><Relationship Id="rId12" Type="http://schemas.openxmlformats.org/officeDocument/2006/relationships/image" Target="../media/image62.png"/><Relationship Id="rId17" Type="http://schemas.openxmlformats.org/officeDocument/2006/relationships/image" Target="../media/image67.jpeg"/><Relationship Id="rId2" Type="http://schemas.openxmlformats.org/officeDocument/2006/relationships/notesSlide" Target="../notesSlides/notesSlide43.xml"/><Relationship Id="rId16" Type="http://schemas.openxmlformats.org/officeDocument/2006/relationships/image" Target="../media/image66.jpeg"/><Relationship Id="rId1" Type="http://schemas.openxmlformats.org/officeDocument/2006/relationships/slideLayout" Target="../slideLayouts/slideLayout8.xml"/><Relationship Id="rId6" Type="http://schemas.openxmlformats.org/officeDocument/2006/relationships/image" Target="../media/image51.jpeg"/><Relationship Id="rId11" Type="http://schemas.openxmlformats.org/officeDocument/2006/relationships/image" Target="../media/image61.jpeg"/><Relationship Id="rId5" Type="http://schemas.openxmlformats.org/officeDocument/2006/relationships/image" Target="../media/image56.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jpeg"/><Relationship Id="rId14" Type="http://schemas.openxmlformats.org/officeDocument/2006/relationships/image" Target="../media/image6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5.xml"/><Relationship Id="rId1" Type="http://schemas.openxmlformats.org/officeDocument/2006/relationships/vmlDrawing" Target="../drawings/vmlDrawing1.vml"/><Relationship Id="rId5" Type="http://schemas.openxmlformats.org/officeDocument/2006/relationships/image" Target="../media/image70.emf"/><Relationship Id="rId4" Type="http://schemas.openxmlformats.org/officeDocument/2006/relationships/package" Target="../embeddings/Microsoft_Excel_Worksheet1.xlsx"/></Relationships>
</file>

<file path=ppt/slides/_rels/slide5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09584"/>
            <a:ext cx="10515600" cy="2740511"/>
          </a:xfrm>
        </p:spPr>
        <p:txBody>
          <a:bodyPr/>
          <a:lstStyle/>
          <a:p>
            <a:r>
              <a:rPr lang="en-GB" sz="3200" dirty="0" smtClean="0"/>
              <a:t>COUNCIL </a:t>
            </a:r>
            <a:r>
              <a:rPr lang="en-GB" sz="3200" dirty="0"/>
              <a:t>&amp; EXECUTIVE COMMITTEE </a:t>
            </a:r>
            <a:r>
              <a:rPr lang="en-GB" sz="3200" dirty="0" smtClean="0"/>
              <a:t>MEETING</a:t>
            </a:r>
            <a:br>
              <a:rPr lang="en-GB" sz="3200" dirty="0" smtClean="0"/>
            </a:br>
            <a:r>
              <a:rPr lang="en-GB" sz="3200" dirty="0"/>
              <a:t/>
            </a:r>
            <a:br>
              <a:rPr lang="en-GB" sz="3200" dirty="0"/>
            </a:br>
            <a:r>
              <a:rPr lang="en-GB" sz="2000" dirty="0"/>
              <a:t>TO BE HELD </a:t>
            </a:r>
            <a:r>
              <a:rPr lang="en-GB" sz="2000" dirty="0" smtClean="0"/>
              <a:t>ONLINE</a:t>
            </a:r>
            <a:br>
              <a:rPr lang="en-GB" sz="2000" dirty="0" smtClean="0"/>
            </a:br>
            <a:r>
              <a:rPr lang="en-GB" sz="2000" dirty="0"/>
              <a:t/>
            </a:r>
            <a:br>
              <a:rPr lang="en-GB" sz="2000" dirty="0"/>
            </a:br>
            <a:r>
              <a:rPr lang="en-GB" sz="2000" dirty="0"/>
              <a:t>ON WEDNESDAY 29TH APRIL 2020, COMMENCING AT 10.30AM</a:t>
            </a:r>
          </a:p>
        </p:txBody>
      </p:sp>
    </p:spTree>
    <p:extLst>
      <p:ext uri="{BB962C8B-B14F-4D97-AF65-F5344CB8AC3E}">
        <p14:creationId xmlns:p14="http://schemas.microsoft.com/office/powerpoint/2010/main" val="41673084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1"/>
          </p:nvPr>
        </p:nvSpPr>
        <p:spPr>
          <a:xfrm>
            <a:off x="3792672" y="442395"/>
            <a:ext cx="5286375" cy="457199"/>
          </a:xfrm>
        </p:spPr>
        <p:txBody>
          <a:bodyPr>
            <a:normAutofit lnSpcReduction="10000"/>
          </a:bodyPr>
          <a:lstStyle/>
          <a:p>
            <a:r>
              <a:rPr lang="en-GB" dirty="0">
                <a:solidFill>
                  <a:srgbClr val="0070C0"/>
                </a:solidFill>
              </a:rPr>
              <a:t>DRS</a:t>
            </a:r>
            <a:r>
              <a:rPr lang="en-GB" noProof="0" dirty="0" smtClean="0"/>
              <a:t> </a:t>
            </a:r>
            <a:r>
              <a:rPr lang="en-GB" dirty="0" smtClean="0">
                <a:solidFill>
                  <a:srgbClr val="0070C0"/>
                </a:solidFill>
              </a:rPr>
              <a:t>Scotland #1</a:t>
            </a:r>
            <a:endParaRPr lang="en-GB" dirty="0">
              <a:solidFill>
                <a:srgbClr val="0070C0"/>
              </a:solidFill>
            </a:endParaRPr>
          </a:p>
        </p:txBody>
      </p:sp>
      <p:sp>
        <p:nvSpPr>
          <p:cNvPr id="5" name="Tijdelijke aanduiding voor tekst 4"/>
          <p:cNvSpPr>
            <a:spLocks noGrp="1"/>
          </p:cNvSpPr>
          <p:nvPr>
            <p:ph type="body" sz="quarter" idx="13"/>
          </p:nvPr>
        </p:nvSpPr>
        <p:spPr>
          <a:xfrm>
            <a:off x="3678148" y="888848"/>
            <a:ext cx="8169723" cy="5556080"/>
          </a:xfrm>
        </p:spPr>
        <p:txBody>
          <a:bodyPr>
            <a:normAutofit/>
          </a:bodyPr>
          <a:lstStyle/>
          <a:p>
            <a:r>
              <a:rPr lang="en-GB" dirty="0"/>
              <a:t>Scottish Government have now published the Draft Scottish Statutory Instrument for their Deposit and Return </a:t>
            </a:r>
            <a:r>
              <a:rPr lang="en-GB" dirty="0" smtClean="0"/>
              <a:t>Scheme. Key Points being:</a:t>
            </a:r>
            <a:endParaRPr lang="en-GB" dirty="0"/>
          </a:p>
          <a:p>
            <a:pPr lvl="0">
              <a:spcBef>
                <a:spcPts val="600"/>
              </a:spcBef>
            </a:pPr>
            <a:r>
              <a:rPr lang="en-GB" dirty="0"/>
              <a:t>Glass </a:t>
            </a:r>
            <a:r>
              <a:rPr lang="en-GB" dirty="0" smtClean="0"/>
              <a:t>included </a:t>
            </a:r>
            <a:endParaRPr lang="en-GB" dirty="0"/>
          </a:p>
          <a:p>
            <a:pPr lvl="0">
              <a:spcBef>
                <a:spcPts val="600"/>
              </a:spcBef>
            </a:pPr>
            <a:r>
              <a:rPr lang="en-GB" dirty="0" smtClean="0"/>
              <a:t>Deposit </a:t>
            </a:r>
            <a:r>
              <a:rPr lang="en-GB" dirty="0"/>
              <a:t>20p per container despite all evidence suggesting this would be a mistake  </a:t>
            </a:r>
          </a:p>
          <a:p>
            <a:pPr lvl="0">
              <a:spcBef>
                <a:spcPts val="600"/>
              </a:spcBef>
            </a:pPr>
            <a:r>
              <a:rPr lang="en-GB" dirty="0"/>
              <a:t>Launch </a:t>
            </a:r>
            <a:r>
              <a:rPr lang="en-GB" dirty="0" smtClean="0"/>
              <a:t>delayed </a:t>
            </a:r>
            <a:r>
              <a:rPr lang="en-GB" dirty="0"/>
              <a:t>to July 2022 (Scottish Government claim due to Coronavirus virus)</a:t>
            </a:r>
          </a:p>
          <a:p>
            <a:pPr lvl="0">
              <a:spcBef>
                <a:spcPts val="600"/>
              </a:spcBef>
              <a:spcAft>
                <a:spcPts val="600"/>
              </a:spcAft>
            </a:pPr>
            <a:r>
              <a:rPr lang="en-GB" dirty="0"/>
              <a:t>Timings are</a:t>
            </a:r>
            <a:r>
              <a:rPr lang="en-GB" dirty="0" smtClean="0"/>
              <a:t>:</a:t>
            </a:r>
          </a:p>
          <a:p>
            <a:pPr lvl="1">
              <a:spcAft>
                <a:spcPts val="600"/>
              </a:spcAft>
            </a:pPr>
            <a:r>
              <a:rPr lang="en-GB" sz="1800" dirty="0" smtClean="0"/>
              <a:t>1</a:t>
            </a:r>
            <a:r>
              <a:rPr lang="en-GB" sz="1800" baseline="30000" dirty="0" smtClean="0"/>
              <a:t>st</a:t>
            </a:r>
            <a:r>
              <a:rPr lang="en-GB" sz="1800" dirty="0" smtClean="0"/>
              <a:t> </a:t>
            </a:r>
            <a:r>
              <a:rPr lang="en-GB" sz="1800" dirty="0"/>
              <a:t>Jan 2023 to 31</a:t>
            </a:r>
            <a:r>
              <a:rPr lang="en-GB" sz="1800" baseline="30000" dirty="0"/>
              <a:t>st</a:t>
            </a:r>
            <a:r>
              <a:rPr lang="en-GB" sz="1800" dirty="0"/>
              <a:t> Dec 2023 70% recycling rate (total scheme packaging)</a:t>
            </a:r>
          </a:p>
          <a:p>
            <a:pPr lvl="1">
              <a:spcAft>
                <a:spcPts val="600"/>
              </a:spcAft>
            </a:pPr>
            <a:r>
              <a:rPr lang="en-GB" sz="1800" dirty="0"/>
              <a:t>1</a:t>
            </a:r>
            <a:r>
              <a:rPr lang="en-GB" sz="1800" baseline="30000" dirty="0"/>
              <a:t>st</a:t>
            </a:r>
            <a:r>
              <a:rPr lang="en-GB" sz="1800" dirty="0"/>
              <a:t> Jan 2024 to 31</a:t>
            </a:r>
            <a:r>
              <a:rPr lang="en-GB" sz="1800" baseline="30000" dirty="0"/>
              <a:t>st</a:t>
            </a:r>
            <a:r>
              <a:rPr lang="en-GB" sz="1800" dirty="0"/>
              <a:t> Dec 2024 80% recycling rate (total scheme packaging)</a:t>
            </a:r>
          </a:p>
          <a:p>
            <a:pPr lvl="1">
              <a:spcAft>
                <a:spcPts val="600"/>
              </a:spcAft>
            </a:pPr>
            <a:r>
              <a:rPr lang="en-GB" sz="1800" dirty="0"/>
              <a:t>1</a:t>
            </a:r>
            <a:r>
              <a:rPr lang="en-GB" sz="1800" baseline="30000" dirty="0"/>
              <a:t>st</a:t>
            </a:r>
            <a:r>
              <a:rPr lang="en-GB" sz="1800" dirty="0"/>
              <a:t> Jan 2025 to 31</a:t>
            </a:r>
            <a:r>
              <a:rPr lang="en-GB" sz="1800" baseline="30000" dirty="0"/>
              <a:t>st</a:t>
            </a:r>
            <a:r>
              <a:rPr lang="en-GB" sz="1800" dirty="0"/>
              <a:t> Dec 2025 (and each year thereafter) 90% recycling rate (total scheme packaging) and at least 85% recycling rate for each material specified</a:t>
            </a:r>
          </a:p>
          <a:p>
            <a:endParaRPr lang="en-GB" noProof="0" dirty="0"/>
          </a:p>
        </p:txBody>
      </p:sp>
      <p:pic>
        <p:nvPicPr>
          <p:cNvPr id="8" name="Picture 7"/>
          <p:cNvPicPr>
            <a:picLocks noChangeAspect="1"/>
          </p:cNvPicPr>
          <p:nvPr/>
        </p:nvPicPr>
        <p:blipFill>
          <a:blip r:embed="rId3"/>
          <a:stretch>
            <a:fillRect/>
          </a:stretch>
        </p:blipFill>
        <p:spPr>
          <a:xfrm>
            <a:off x="0" y="0"/>
            <a:ext cx="3573780" cy="6728460"/>
          </a:xfrm>
          <a:prstGeom prst="rect">
            <a:avLst/>
          </a:prstGeom>
        </p:spPr>
      </p:pic>
    </p:spTree>
    <p:extLst>
      <p:ext uri="{BB962C8B-B14F-4D97-AF65-F5344CB8AC3E}">
        <p14:creationId xmlns:p14="http://schemas.microsoft.com/office/powerpoint/2010/main" val="12144533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1"/>
          </p:nvPr>
        </p:nvSpPr>
        <p:spPr>
          <a:xfrm>
            <a:off x="3792672" y="442395"/>
            <a:ext cx="5286375" cy="457199"/>
          </a:xfrm>
        </p:spPr>
        <p:txBody>
          <a:bodyPr>
            <a:normAutofit lnSpcReduction="10000"/>
          </a:bodyPr>
          <a:lstStyle/>
          <a:p>
            <a:r>
              <a:rPr lang="en-GB" dirty="0">
                <a:solidFill>
                  <a:srgbClr val="0070C0"/>
                </a:solidFill>
              </a:rPr>
              <a:t>DRS</a:t>
            </a:r>
            <a:r>
              <a:rPr lang="en-GB" noProof="0" dirty="0" smtClean="0"/>
              <a:t> </a:t>
            </a:r>
            <a:r>
              <a:rPr lang="en-GB" dirty="0" smtClean="0">
                <a:solidFill>
                  <a:srgbClr val="0070C0"/>
                </a:solidFill>
              </a:rPr>
              <a:t>Scotland #2</a:t>
            </a:r>
            <a:endParaRPr lang="en-GB" dirty="0">
              <a:solidFill>
                <a:srgbClr val="0070C0"/>
              </a:solidFill>
            </a:endParaRPr>
          </a:p>
        </p:txBody>
      </p:sp>
      <p:sp>
        <p:nvSpPr>
          <p:cNvPr id="5" name="Tijdelijke aanduiding voor tekst 4"/>
          <p:cNvSpPr>
            <a:spLocks noGrp="1"/>
          </p:cNvSpPr>
          <p:nvPr>
            <p:ph type="body" sz="quarter" idx="13"/>
          </p:nvPr>
        </p:nvSpPr>
        <p:spPr>
          <a:xfrm>
            <a:off x="3678148" y="1220813"/>
            <a:ext cx="8169723" cy="3628589"/>
          </a:xfrm>
        </p:spPr>
        <p:txBody>
          <a:bodyPr>
            <a:normAutofit/>
          </a:bodyPr>
          <a:lstStyle/>
          <a:p>
            <a:pPr lvl="0"/>
            <a:r>
              <a:rPr lang="en-GB" dirty="0" smtClean="0"/>
              <a:t>Scottish </a:t>
            </a:r>
            <a:r>
              <a:rPr lang="en-GB" dirty="0"/>
              <a:t>decision to introduce a 20p per container deposit continues to be </a:t>
            </a:r>
            <a:r>
              <a:rPr lang="en-GB" dirty="0" smtClean="0"/>
              <a:t>challenged</a:t>
            </a:r>
            <a:endParaRPr lang="en-GB" dirty="0"/>
          </a:p>
          <a:p>
            <a:pPr lvl="0"/>
            <a:r>
              <a:rPr lang="en-GB" dirty="0"/>
              <a:t>On </a:t>
            </a:r>
            <a:r>
              <a:rPr lang="en-GB" dirty="0" smtClean="0"/>
              <a:t>17</a:t>
            </a:r>
            <a:r>
              <a:rPr lang="en-GB" baseline="30000" dirty="0" smtClean="0"/>
              <a:t>th</a:t>
            </a:r>
            <a:r>
              <a:rPr lang="en-GB" dirty="0" smtClean="0"/>
              <a:t> </a:t>
            </a:r>
            <a:r>
              <a:rPr lang="en-GB" dirty="0"/>
              <a:t>April a joint letter from Alupro, MPMA and Can Makers </a:t>
            </a:r>
            <a:r>
              <a:rPr lang="en-GB" dirty="0" smtClean="0"/>
              <a:t>was sent </a:t>
            </a:r>
            <a:r>
              <a:rPr lang="en-GB" dirty="0"/>
              <a:t>to Scotland’s First Minister, Nicola Sturgeon. </a:t>
            </a:r>
            <a:endParaRPr lang="en-GB" dirty="0" smtClean="0"/>
          </a:p>
          <a:p>
            <a:pPr lvl="0"/>
            <a:r>
              <a:rPr lang="en-GB" dirty="0"/>
              <a:t>L</a:t>
            </a:r>
            <a:r>
              <a:rPr lang="en-GB" dirty="0" smtClean="0"/>
              <a:t>etter </a:t>
            </a:r>
            <a:r>
              <a:rPr lang="en-GB" dirty="0"/>
              <a:t>laid out </a:t>
            </a:r>
            <a:r>
              <a:rPr lang="en-GB" dirty="0" smtClean="0"/>
              <a:t>objections </a:t>
            </a:r>
            <a:r>
              <a:rPr lang="en-GB" dirty="0"/>
              <a:t>to the 20p deposit per container and explained </a:t>
            </a:r>
            <a:r>
              <a:rPr lang="en-GB" dirty="0" smtClean="0"/>
              <a:t>why </a:t>
            </a:r>
            <a:r>
              <a:rPr lang="en-GB" dirty="0"/>
              <a:t>it would not be in Scotland’s interest to proceed on this basis</a:t>
            </a:r>
          </a:p>
          <a:p>
            <a:pPr lvl="0"/>
            <a:r>
              <a:rPr lang="en-GB" dirty="0"/>
              <a:t>L</a:t>
            </a:r>
            <a:r>
              <a:rPr lang="en-GB" dirty="0" smtClean="0"/>
              <a:t>etter </a:t>
            </a:r>
            <a:r>
              <a:rPr lang="en-GB" dirty="0"/>
              <a:t>proposed a variable deposit related to pack volume as used in many other countries running a successful </a:t>
            </a:r>
            <a:r>
              <a:rPr lang="en-GB" dirty="0" smtClean="0"/>
              <a:t>DRS</a:t>
            </a:r>
          </a:p>
          <a:p>
            <a:pPr lvl="0"/>
            <a:r>
              <a:rPr lang="en-GB" dirty="0" smtClean="0"/>
              <a:t>This is being followed up by further press releases and social media by both Alupro and MPMA</a:t>
            </a:r>
            <a:endParaRPr lang="en-GB" dirty="0"/>
          </a:p>
          <a:p>
            <a:endParaRPr lang="en-GB" dirty="0"/>
          </a:p>
        </p:txBody>
      </p:sp>
      <p:pic>
        <p:nvPicPr>
          <p:cNvPr id="6" name="Tijdelijke aanduiding voor afbeelding 5"/>
          <p:cNvPicPr>
            <a:picLocks noGrp="1" noChangeAspect="1"/>
          </p:cNvPicPr>
          <p:nvPr>
            <p:ph type="pic" sz="quarter" idx="10"/>
          </p:nvPr>
        </p:nvPicPr>
        <p:blipFill>
          <a:blip r:embed="rId3">
            <a:extLst>
              <a:ext uri="{28A0092B-C50C-407E-A947-70E740481C1C}">
                <a14:useLocalDpi xmlns:a14="http://schemas.microsoft.com/office/drawing/2010/main"/>
              </a:ext>
            </a:extLst>
          </a:blip>
          <a:stretch>
            <a:fillRect/>
          </a:stretch>
        </p:blipFill>
        <p:spPr>
          <a:xfrm>
            <a:off x="0" y="2"/>
            <a:ext cx="3577389" cy="6729413"/>
          </a:xfrm>
        </p:spPr>
      </p:pic>
    </p:spTree>
    <p:extLst>
      <p:ext uri="{BB962C8B-B14F-4D97-AF65-F5344CB8AC3E}">
        <p14:creationId xmlns:p14="http://schemas.microsoft.com/office/powerpoint/2010/main" val="40765150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219735" y="1284270"/>
            <a:ext cx="11576652" cy="5085708"/>
          </a:xfrm>
        </p:spPr>
        <p:txBody>
          <a:bodyPr/>
          <a:lstStyle/>
          <a:p>
            <a:pPr lvl="0"/>
            <a:r>
              <a:rPr lang="en-GB" dirty="0" smtClean="0"/>
              <a:t>2</a:t>
            </a:r>
            <a:r>
              <a:rPr lang="en-GB" baseline="30000" dirty="0" smtClean="0"/>
              <a:t>nd</a:t>
            </a:r>
            <a:r>
              <a:rPr lang="en-GB" dirty="0" smtClean="0"/>
              <a:t> wave </a:t>
            </a:r>
            <a:r>
              <a:rPr lang="en-GB" dirty="0"/>
              <a:t>of consultations for DRS, EPR and </a:t>
            </a:r>
            <a:r>
              <a:rPr lang="en-GB" dirty="0" smtClean="0"/>
              <a:t>Standardisation </a:t>
            </a:r>
            <a:r>
              <a:rPr lang="en-GB" dirty="0"/>
              <a:t>of Collection for England &amp; Wales </a:t>
            </a:r>
            <a:r>
              <a:rPr lang="en-GB" dirty="0" smtClean="0"/>
              <a:t>already delayed </a:t>
            </a:r>
            <a:r>
              <a:rPr lang="en-GB" dirty="0"/>
              <a:t>prior to </a:t>
            </a:r>
            <a:r>
              <a:rPr lang="en-GB" dirty="0" smtClean="0"/>
              <a:t>the coronavirus, </a:t>
            </a:r>
            <a:r>
              <a:rPr lang="en-GB" dirty="0"/>
              <a:t>with </a:t>
            </a:r>
            <a:r>
              <a:rPr lang="en-GB" dirty="0" smtClean="0"/>
              <a:t>current </a:t>
            </a:r>
            <a:r>
              <a:rPr lang="en-GB" dirty="0"/>
              <a:t>situation likely to </a:t>
            </a:r>
            <a:r>
              <a:rPr lang="en-GB" dirty="0" smtClean="0"/>
              <a:t>push this out still further</a:t>
            </a:r>
            <a:endParaRPr lang="en-GB" dirty="0"/>
          </a:p>
          <a:p>
            <a:pPr lvl="0"/>
            <a:r>
              <a:rPr lang="en-GB" dirty="0"/>
              <a:t>As yet, </a:t>
            </a:r>
            <a:r>
              <a:rPr lang="en-GB" dirty="0" smtClean="0"/>
              <a:t>launch </a:t>
            </a:r>
            <a:r>
              <a:rPr lang="en-GB" dirty="0"/>
              <a:t>date of 2023 for </a:t>
            </a:r>
            <a:r>
              <a:rPr lang="en-GB" dirty="0" smtClean="0"/>
              <a:t>these pieces </a:t>
            </a:r>
            <a:r>
              <a:rPr lang="en-GB" dirty="0"/>
              <a:t>of legislation has not been </a:t>
            </a:r>
            <a:r>
              <a:rPr lang="en-GB" dirty="0" smtClean="0"/>
              <a:t>changed</a:t>
            </a:r>
          </a:p>
          <a:p>
            <a:pPr lvl="0"/>
            <a:r>
              <a:rPr lang="en-GB" dirty="0" smtClean="0"/>
              <a:t>Concerns are that time </a:t>
            </a:r>
            <a:r>
              <a:rPr lang="en-GB" dirty="0"/>
              <a:t>available for consultation and review will be squeezed and rather like DRS in Scotland, the risk of unintended consequences </a:t>
            </a:r>
            <a:r>
              <a:rPr lang="en-GB" dirty="0" smtClean="0"/>
              <a:t>increased </a:t>
            </a:r>
            <a:endParaRPr lang="en-GB" dirty="0"/>
          </a:p>
          <a:p>
            <a:pPr lvl="0"/>
            <a:r>
              <a:rPr lang="en-GB" dirty="0"/>
              <a:t>On </a:t>
            </a:r>
            <a:r>
              <a:rPr lang="en-GB" dirty="0" smtClean="0"/>
              <a:t>a positive </a:t>
            </a:r>
            <a:r>
              <a:rPr lang="en-GB" dirty="0"/>
              <a:t>note, MPMA has </a:t>
            </a:r>
            <a:r>
              <a:rPr lang="en-GB" dirty="0" smtClean="0"/>
              <a:t>secured </a:t>
            </a:r>
            <a:r>
              <a:rPr lang="en-GB" dirty="0"/>
              <a:t>a place </a:t>
            </a:r>
            <a:r>
              <a:rPr lang="en-GB" dirty="0" smtClean="0"/>
              <a:t>on </a:t>
            </a:r>
            <a:r>
              <a:rPr lang="en-GB" dirty="0"/>
              <a:t>2</a:t>
            </a:r>
            <a:r>
              <a:rPr lang="en-GB" dirty="0" smtClean="0"/>
              <a:t> </a:t>
            </a:r>
            <a:r>
              <a:rPr lang="en-GB" dirty="0"/>
              <a:t>important committees, the first being DEFRA’s Cross Cutting EPR, DRS, Consistency Meeting which covers the detail and introduction of these new areas of potential </a:t>
            </a:r>
            <a:r>
              <a:rPr lang="en-GB" dirty="0" smtClean="0"/>
              <a:t>legislation</a:t>
            </a:r>
            <a:endParaRPr lang="en-GB" dirty="0"/>
          </a:p>
          <a:p>
            <a:pPr lvl="0"/>
            <a:r>
              <a:rPr lang="en-GB" dirty="0"/>
              <a:t>The second is the Environment Agencies Metal Industry Liaison </a:t>
            </a:r>
            <a:r>
              <a:rPr lang="en-GB" dirty="0" smtClean="0"/>
              <a:t>meeting which </a:t>
            </a:r>
            <a:r>
              <a:rPr lang="en-GB" dirty="0"/>
              <a:t>from the Government side is chaired by the Environment Agency and attended by DEFRA, BEIS, SEPA, Natural Resources Wales and DAERA from Northern Ireland</a:t>
            </a:r>
          </a:p>
          <a:p>
            <a:pPr lvl="0"/>
            <a:r>
              <a:rPr lang="en-GB" dirty="0"/>
              <a:t>Attendance of both these meetings </a:t>
            </a:r>
            <a:r>
              <a:rPr lang="en-GB" dirty="0" smtClean="0"/>
              <a:t>is proving </a:t>
            </a:r>
            <a:r>
              <a:rPr lang="en-GB" dirty="0"/>
              <a:t>very </a:t>
            </a:r>
            <a:r>
              <a:rPr lang="en-GB" dirty="0" smtClean="0"/>
              <a:t>useful</a:t>
            </a:r>
            <a:endParaRPr lang="en-GB" dirty="0"/>
          </a:p>
        </p:txBody>
      </p:sp>
      <p:sp>
        <p:nvSpPr>
          <p:cNvPr id="5" name="Text Placeholder 1"/>
          <p:cNvSpPr>
            <a:spLocks noGrp="1"/>
          </p:cNvSpPr>
          <p:nvPr>
            <p:ph type="body" sz="quarter" idx="10"/>
          </p:nvPr>
        </p:nvSpPr>
        <p:spPr>
          <a:xfrm>
            <a:off x="219735" y="447090"/>
            <a:ext cx="11576652" cy="457199"/>
          </a:xfrm>
        </p:spPr>
        <p:txBody>
          <a:bodyPr/>
          <a:lstStyle/>
          <a:p>
            <a:r>
              <a:rPr lang="en-GB" dirty="0" smtClean="0">
                <a:solidFill>
                  <a:srgbClr val="0070C0"/>
                </a:solidFill>
              </a:rPr>
              <a:t>DRS</a:t>
            </a:r>
            <a:r>
              <a:rPr lang="en-GB" dirty="0">
                <a:solidFill>
                  <a:srgbClr val="0070C0"/>
                </a:solidFill>
              </a:rPr>
              <a:t>, EPR, Mandatory Labelling &amp; Standardisation of Collections</a:t>
            </a:r>
          </a:p>
          <a:p>
            <a:endParaRPr lang="en-GB" dirty="0">
              <a:solidFill>
                <a:srgbClr val="0070C0"/>
              </a:solidFill>
            </a:endParaRPr>
          </a:p>
        </p:txBody>
      </p:sp>
    </p:spTree>
    <p:extLst>
      <p:ext uri="{BB962C8B-B14F-4D97-AF65-F5344CB8AC3E}">
        <p14:creationId xmlns:p14="http://schemas.microsoft.com/office/powerpoint/2010/main" val="36444124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2"/>
          <p:cNvSpPr>
            <a:spLocks noGrp="1"/>
          </p:cNvSpPr>
          <p:nvPr>
            <p:ph type="body" sz="quarter" idx="11"/>
          </p:nvPr>
        </p:nvSpPr>
        <p:spPr>
          <a:xfrm>
            <a:off x="3322235" y="424963"/>
            <a:ext cx="5286375" cy="457199"/>
          </a:xfrm>
        </p:spPr>
        <p:txBody>
          <a:bodyPr>
            <a:normAutofit lnSpcReduction="10000"/>
          </a:bodyPr>
          <a:lstStyle/>
          <a:p>
            <a:r>
              <a:rPr lang="en-GB" dirty="0">
                <a:solidFill>
                  <a:srgbClr val="0070C0"/>
                </a:solidFill>
              </a:rPr>
              <a:t>PRN</a:t>
            </a:r>
            <a:r>
              <a:rPr lang="en-GB" noProof="0" dirty="0" smtClean="0"/>
              <a:t> </a:t>
            </a:r>
            <a:r>
              <a:rPr lang="en-GB" dirty="0" smtClean="0">
                <a:solidFill>
                  <a:srgbClr val="0070C0"/>
                </a:solidFill>
              </a:rPr>
              <a:t>Scheme</a:t>
            </a:r>
            <a:endParaRPr lang="en-GB" dirty="0">
              <a:solidFill>
                <a:srgbClr val="0070C0"/>
              </a:solidFill>
            </a:endParaRPr>
          </a:p>
        </p:txBody>
      </p:sp>
      <p:sp>
        <p:nvSpPr>
          <p:cNvPr id="3" name="Rectangle 2"/>
          <p:cNvSpPr/>
          <p:nvPr/>
        </p:nvSpPr>
        <p:spPr>
          <a:xfrm>
            <a:off x="9565240" y="5763802"/>
            <a:ext cx="2414427" cy="929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jdelijke aanduiding voor tekst 4"/>
          <p:cNvSpPr>
            <a:spLocks noGrp="1"/>
          </p:cNvSpPr>
          <p:nvPr>
            <p:ph type="body" sz="quarter" idx="13"/>
          </p:nvPr>
        </p:nvSpPr>
        <p:spPr>
          <a:xfrm>
            <a:off x="3322235" y="954520"/>
            <a:ext cx="8459593" cy="5641489"/>
          </a:xfrm>
        </p:spPr>
        <p:txBody>
          <a:bodyPr>
            <a:normAutofit lnSpcReduction="10000"/>
          </a:bodyPr>
          <a:lstStyle/>
          <a:p>
            <a:pPr lvl="0"/>
            <a:r>
              <a:rPr lang="en-GB" dirty="0"/>
              <a:t>2019 </a:t>
            </a:r>
            <a:r>
              <a:rPr lang="en-GB" dirty="0" smtClean="0"/>
              <a:t>difficult </a:t>
            </a:r>
            <a:r>
              <a:rPr lang="en-GB" dirty="0"/>
              <a:t>for </a:t>
            </a:r>
            <a:r>
              <a:rPr lang="en-GB" dirty="0" smtClean="0"/>
              <a:t>plastics </a:t>
            </a:r>
            <a:r>
              <a:rPr lang="en-GB" dirty="0"/>
              <a:t>and </a:t>
            </a:r>
            <a:r>
              <a:rPr lang="en-GB" dirty="0" smtClean="0"/>
              <a:t>aluminium. High plastic PRN prices were understandable, but not for aluminium which returned record recycling as </a:t>
            </a:r>
            <a:r>
              <a:rPr lang="en-GB" dirty="0"/>
              <a:t>reported by </a:t>
            </a:r>
            <a:r>
              <a:rPr lang="en-GB" dirty="0" smtClean="0"/>
              <a:t>DEFRA</a:t>
            </a:r>
            <a:endParaRPr lang="en-GB" dirty="0"/>
          </a:p>
          <a:p>
            <a:pPr lvl="0"/>
            <a:r>
              <a:rPr lang="en-GB" dirty="0"/>
              <a:t>Several </a:t>
            </a:r>
            <a:r>
              <a:rPr lang="en-GB" dirty="0" smtClean="0"/>
              <a:t>factors </a:t>
            </a:r>
            <a:r>
              <a:rPr lang="en-GB" dirty="0"/>
              <a:t>conspired to push the aluminium PRN price </a:t>
            </a:r>
            <a:r>
              <a:rPr lang="en-GB" dirty="0" smtClean="0"/>
              <a:t>up, </a:t>
            </a:r>
            <a:r>
              <a:rPr lang="en-GB" dirty="0"/>
              <a:t>including companies registered to issue PRN’s exiting the </a:t>
            </a:r>
            <a:r>
              <a:rPr lang="en-GB" dirty="0" smtClean="0"/>
              <a:t>scheme together with several </a:t>
            </a:r>
            <a:r>
              <a:rPr lang="en-GB" dirty="0"/>
              <a:t>reports of aluminium PRN’s being deliberately held back to push up the </a:t>
            </a:r>
            <a:r>
              <a:rPr lang="en-GB" dirty="0" smtClean="0"/>
              <a:t>price</a:t>
            </a:r>
            <a:endParaRPr lang="en-GB" dirty="0"/>
          </a:p>
          <a:p>
            <a:pPr lvl="0"/>
            <a:r>
              <a:rPr lang="en-GB" dirty="0"/>
              <a:t>This has been reported to DEFRA by several organisations including </a:t>
            </a:r>
            <a:r>
              <a:rPr lang="en-GB" dirty="0" smtClean="0"/>
              <a:t>MPMA</a:t>
            </a:r>
            <a:endParaRPr lang="en-GB" dirty="0"/>
          </a:p>
          <a:p>
            <a:pPr lvl="0"/>
            <a:r>
              <a:rPr lang="en-GB" dirty="0"/>
              <a:t>Data </a:t>
            </a:r>
            <a:r>
              <a:rPr lang="en-GB" dirty="0" smtClean="0"/>
              <a:t>from </a:t>
            </a:r>
            <a:r>
              <a:rPr lang="en-GB" dirty="0"/>
              <a:t>Ecosurety earlier in the year suggested that 2020 will be equally hard for plastics, </a:t>
            </a:r>
            <a:r>
              <a:rPr lang="en-GB" dirty="0" smtClean="0"/>
              <a:t>with </a:t>
            </a:r>
            <a:r>
              <a:rPr lang="en-GB" dirty="0"/>
              <a:t>only </a:t>
            </a:r>
            <a:r>
              <a:rPr lang="en-GB" dirty="0" smtClean="0"/>
              <a:t>a modest </a:t>
            </a:r>
            <a:r>
              <a:rPr lang="en-GB" dirty="0"/>
              <a:t>respite for </a:t>
            </a:r>
            <a:r>
              <a:rPr lang="en-GB" dirty="0" smtClean="0"/>
              <a:t>aluminium</a:t>
            </a:r>
          </a:p>
          <a:p>
            <a:pPr lvl="0"/>
            <a:r>
              <a:rPr lang="en-GB" dirty="0" smtClean="0"/>
              <a:t>That </a:t>
            </a:r>
            <a:r>
              <a:rPr lang="en-GB" dirty="0"/>
              <a:t>said, </a:t>
            </a:r>
            <a:r>
              <a:rPr lang="en-GB" dirty="0" smtClean="0"/>
              <a:t>initial indications are that aluminium PRN prices are lower that initially predicted at around £100 - £220</a:t>
            </a:r>
          </a:p>
          <a:p>
            <a:pPr lvl="0"/>
            <a:r>
              <a:rPr lang="en-GB" dirty="0"/>
              <a:t>T</a:t>
            </a:r>
            <a:r>
              <a:rPr lang="en-GB" dirty="0" smtClean="0"/>
              <a:t>his </a:t>
            </a:r>
            <a:r>
              <a:rPr lang="en-GB" dirty="0"/>
              <a:t>was before the coronavirus </a:t>
            </a:r>
            <a:r>
              <a:rPr lang="en-GB" dirty="0" smtClean="0"/>
              <a:t>and </a:t>
            </a:r>
            <a:r>
              <a:rPr lang="en-GB" dirty="0"/>
              <a:t>there </a:t>
            </a:r>
            <a:r>
              <a:rPr lang="en-GB" dirty="0" smtClean="0"/>
              <a:t>are concerns </a:t>
            </a:r>
            <a:r>
              <a:rPr lang="en-GB" dirty="0"/>
              <a:t>how potential changes in councils kerbside collections could affect all PRN prices</a:t>
            </a:r>
          </a:p>
          <a:p>
            <a:pPr lvl="0"/>
            <a:r>
              <a:rPr lang="en-GB" dirty="0" smtClean="0"/>
              <a:t>Fortunately, so far only 2 local </a:t>
            </a:r>
            <a:r>
              <a:rPr lang="en-GB" dirty="0"/>
              <a:t>authorities have stopped kerbside collections, with DEFRA writing to all of them to urge them to </a:t>
            </a:r>
            <a:r>
              <a:rPr lang="en-GB" dirty="0" smtClean="0"/>
              <a:t>continue</a:t>
            </a:r>
            <a:endParaRPr lang="en-GB" dirty="0"/>
          </a:p>
          <a:p>
            <a:pPr lvl="1">
              <a:spcAft>
                <a:spcPts val="600"/>
              </a:spcAft>
            </a:pPr>
            <a:endParaRPr lang="en-GB" sz="1600" noProof="0" dirty="0"/>
          </a:p>
        </p:txBody>
      </p:sp>
      <p:pic>
        <p:nvPicPr>
          <p:cNvPr id="8" name="Tijdelijke aanduiding voor afbeelding 5">
            <a:extLst>
              <a:ext uri="{FF2B5EF4-FFF2-40B4-BE49-F238E27FC236}">
                <a16:creationId xmlns:a16="http://schemas.microsoft.com/office/drawing/2014/main" xmlns="" id="{740C609B-5A2D-4840-81A6-99056477C442}"/>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34427" t="19190" b="19190"/>
          <a:stretch/>
        </p:blipFill>
        <p:spPr>
          <a:xfrm>
            <a:off x="-513708" y="0"/>
            <a:ext cx="3835943" cy="6858000"/>
          </a:xfrm>
        </p:spPr>
      </p:pic>
    </p:spTree>
    <p:extLst>
      <p:ext uri="{BB962C8B-B14F-4D97-AF65-F5344CB8AC3E}">
        <p14:creationId xmlns:p14="http://schemas.microsoft.com/office/powerpoint/2010/main" val="18296956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65240" y="5763802"/>
            <a:ext cx="2414427" cy="929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jdelijke aanduiding voor tekst 2"/>
          <p:cNvSpPr>
            <a:spLocks noGrp="1"/>
          </p:cNvSpPr>
          <p:nvPr>
            <p:ph type="body" sz="quarter" idx="11"/>
          </p:nvPr>
        </p:nvSpPr>
        <p:spPr>
          <a:xfrm>
            <a:off x="3828300" y="338353"/>
            <a:ext cx="5286375" cy="457199"/>
          </a:xfrm>
        </p:spPr>
        <p:txBody>
          <a:bodyPr>
            <a:normAutofit lnSpcReduction="10000"/>
          </a:bodyPr>
          <a:lstStyle/>
          <a:p>
            <a:r>
              <a:rPr lang="en-GB" dirty="0" smtClean="0">
                <a:solidFill>
                  <a:srgbClr val="0070C0"/>
                </a:solidFill>
              </a:rPr>
              <a:t>Plastics Tax</a:t>
            </a:r>
            <a:endParaRPr lang="en-GB" dirty="0">
              <a:solidFill>
                <a:srgbClr val="0070C0"/>
              </a:solidFill>
            </a:endParaRPr>
          </a:p>
        </p:txBody>
      </p:sp>
      <p:sp>
        <p:nvSpPr>
          <p:cNvPr id="4" name="Tijdelijke aanduiding voor tekst 4"/>
          <p:cNvSpPr>
            <a:spLocks noGrp="1"/>
          </p:cNvSpPr>
          <p:nvPr>
            <p:ph type="body" sz="quarter" idx="13"/>
          </p:nvPr>
        </p:nvSpPr>
        <p:spPr>
          <a:xfrm>
            <a:off x="3441843" y="776343"/>
            <a:ext cx="8578921" cy="5770652"/>
          </a:xfrm>
        </p:spPr>
        <p:txBody>
          <a:bodyPr>
            <a:normAutofit/>
          </a:bodyPr>
          <a:lstStyle/>
          <a:p>
            <a:pPr lvl="0"/>
            <a:r>
              <a:rPr lang="en-GB" dirty="0"/>
              <a:t>C</a:t>
            </a:r>
            <a:r>
              <a:rPr lang="en-GB" dirty="0" smtClean="0"/>
              <a:t>onfirmed </a:t>
            </a:r>
            <a:r>
              <a:rPr lang="en-GB" dirty="0"/>
              <a:t>in </a:t>
            </a:r>
            <a:r>
              <a:rPr lang="en-GB" dirty="0" smtClean="0"/>
              <a:t>March Budget, Plastics </a:t>
            </a:r>
            <a:r>
              <a:rPr lang="en-GB" dirty="0"/>
              <a:t>Tax </a:t>
            </a:r>
            <a:r>
              <a:rPr lang="en-GB" dirty="0" smtClean="0"/>
              <a:t>to </a:t>
            </a:r>
            <a:r>
              <a:rPr lang="en-GB" dirty="0"/>
              <a:t>be introduced in April 2022 </a:t>
            </a:r>
            <a:r>
              <a:rPr lang="en-GB" dirty="0" smtClean="0"/>
              <a:t>at </a:t>
            </a:r>
            <a:r>
              <a:rPr lang="en-GB" dirty="0"/>
              <a:t>£200/tonne for plastic packaging </a:t>
            </a:r>
            <a:r>
              <a:rPr lang="en-GB" dirty="0" smtClean="0"/>
              <a:t>with less </a:t>
            </a:r>
            <a:r>
              <a:rPr lang="en-GB" dirty="0"/>
              <a:t>than 30% recycled </a:t>
            </a:r>
            <a:r>
              <a:rPr lang="en-GB" dirty="0" smtClean="0"/>
              <a:t>content.  Will </a:t>
            </a:r>
            <a:r>
              <a:rPr lang="en-GB" dirty="0"/>
              <a:t>apply to both domestic production and imported plastic packaging  </a:t>
            </a:r>
          </a:p>
          <a:p>
            <a:pPr lvl="0"/>
            <a:r>
              <a:rPr lang="en-GB" dirty="0" smtClean="0"/>
              <a:t>Tax </a:t>
            </a:r>
            <a:r>
              <a:rPr lang="en-GB" dirty="0"/>
              <a:t>will also cover </a:t>
            </a:r>
            <a:r>
              <a:rPr lang="en-GB" dirty="0" smtClean="0"/>
              <a:t>imported filled </a:t>
            </a:r>
            <a:r>
              <a:rPr lang="en-GB" dirty="0"/>
              <a:t>plastic packaging </a:t>
            </a:r>
            <a:r>
              <a:rPr lang="en-GB" dirty="0" smtClean="0"/>
              <a:t>where a </a:t>
            </a:r>
            <a:r>
              <a:rPr lang="en-GB" dirty="0"/>
              <a:t>minimum threshold of 10 tonnes of plastic packaging </a:t>
            </a:r>
            <a:r>
              <a:rPr lang="en-GB" dirty="0" smtClean="0"/>
              <a:t>will be applied to </a:t>
            </a:r>
            <a:r>
              <a:rPr lang="en-GB" dirty="0"/>
              <a:t>ensure the smallest businesses are not disproportionately </a:t>
            </a:r>
            <a:r>
              <a:rPr lang="en-GB" dirty="0" smtClean="0"/>
              <a:t>impacted</a:t>
            </a:r>
          </a:p>
          <a:p>
            <a:pPr lvl="0"/>
            <a:r>
              <a:rPr lang="en-GB" dirty="0"/>
              <a:t>L</a:t>
            </a:r>
            <a:r>
              <a:rPr lang="en-GB" dirty="0" smtClean="0"/>
              <a:t>aunch </a:t>
            </a:r>
            <a:r>
              <a:rPr lang="en-GB" dirty="0"/>
              <a:t>of a further consultation on the </a:t>
            </a:r>
            <a:r>
              <a:rPr lang="en-GB" dirty="0" smtClean="0"/>
              <a:t>details of </a:t>
            </a:r>
            <a:r>
              <a:rPr lang="en-GB" dirty="0"/>
              <a:t>the tax, including consideration of an exemption for certain types of medical packaging was also announced</a:t>
            </a:r>
          </a:p>
          <a:p>
            <a:pPr lvl="0"/>
            <a:r>
              <a:rPr lang="en-GB" dirty="0"/>
              <a:t>It’s </a:t>
            </a:r>
            <a:r>
              <a:rPr lang="en-GB" dirty="0" smtClean="0"/>
              <a:t>worth </a:t>
            </a:r>
            <a:r>
              <a:rPr lang="en-GB" dirty="0"/>
              <a:t>noting that that this new tax with be in addition plastics obligations under the PRN scheme</a:t>
            </a:r>
          </a:p>
          <a:p>
            <a:pPr lvl="0"/>
            <a:r>
              <a:rPr lang="en-GB" dirty="0" smtClean="0"/>
              <a:t>Several Trade Associations have </a:t>
            </a:r>
            <a:r>
              <a:rPr lang="en-GB" dirty="0"/>
              <a:t>expressed concern that the Treasury has still not agreed to delay the Plastics Tax Consultation which is currently set to finish in </a:t>
            </a:r>
            <a:r>
              <a:rPr lang="en-GB" dirty="0" smtClean="0"/>
              <a:t>mid-May</a:t>
            </a:r>
            <a:endParaRPr lang="en-GB" dirty="0"/>
          </a:p>
          <a:p>
            <a:pPr lvl="0"/>
            <a:r>
              <a:rPr lang="en-GB" dirty="0"/>
              <a:t>Pressure </a:t>
            </a:r>
            <a:r>
              <a:rPr lang="en-GB" dirty="0" smtClean="0"/>
              <a:t>being </a:t>
            </a:r>
            <a:r>
              <a:rPr lang="en-GB" dirty="0"/>
              <a:t>applied by the FDF, BPF, FPA and the PF amongst others but, as yet there has been no movement </a:t>
            </a:r>
            <a:r>
              <a:rPr lang="en-GB" dirty="0" smtClean="0"/>
              <a:t>although </a:t>
            </a:r>
            <a:r>
              <a:rPr lang="en-GB" dirty="0"/>
              <a:t>apparently an imminent answer has been promised</a:t>
            </a:r>
          </a:p>
        </p:txBody>
      </p:sp>
      <p:pic>
        <p:nvPicPr>
          <p:cNvPr id="3" name="Picture 2"/>
          <p:cNvPicPr>
            <a:picLocks noChangeAspect="1"/>
          </p:cNvPicPr>
          <p:nvPr/>
        </p:nvPicPr>
        <p:blipFill>
          <a:blip r:embed="rId3"/>
          <a:stretch>
            <a:fillRect/>
          </a:stretch>
        </p:blipFill>
        <p:spPr>
          <a:xfrm>
            <a:off x="76071" y="0"/>
            <a:ext cx="3101340" cy="6705600"/>
          </a:xfrm>
          <a:prstGeom prst="rect">
            <a:avLst/>
          </a:prstGeom>
        </p:spPr>
      </p:pic>
    </p:spTree>
    <p:extLst>
      <p:ext uri="{BB962C8B-B14F-4D97-AF65-F5344CB8AC3E}">
        <p14:creationId xmlns:p14="http://schemas.microsoft.com/office/powerpoint/2010/main" val="21692988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3"/>
          </p:nvPr>
        </p:nvSpPr>
        <p:spPr>
          <a:xfrm>
            <a:off x="4028716" y="883578"/>
            <a:ext cx="7858484" cy="5494071"/>
          </a:xfrm>
        </p:spPr>
        <p:txBody>
          <a:bodyPr/>
          <a:lstStyle/>
          <a:p>
            <a:pPr lvl="0"/>
            <a:r>
              <a:rPr lang="en-GB" dirty="0"/>
              <a:t>BPA Measure 2018/213 – applied since 6th September 2018</a:t>
            </a:r>
            <a:endParaRPr lang="en-GB" sz="2800" dirty="0"/>
          </a:p>
          <a:p>
            <a:pPr lvl="0">
              <a:spcBef>
                <a:spcPts val="600"/>
              </a:spcBef>
              <a:spcAft>
                <a:spcPts val="600"/>
              </a:spcAft>
            </a:pPr>
            <a:r>
              <a:rPr lang="en-GB" dirty="0"/>
              <a:t>BPANI Coatings are currently less effective meaning</a:t>
            </a:r>
            <a:r>
              <a:rPr lang="en-GB" dirty="0" smtClean="0"/>
              <a:t>:</a:t>
            </a:r>
            <a:endParaRPr lang="en-GB" sz="2800" dirty="0"/>
          </a:p>
          <a:p>
            <a:pPr lvl="1">
              <a:spcBef>
                <a:spcPts val="600"/>
              </a:spcBef>
              <a:spcAft>
                <a:spcPts val="600"/>
              </a:spcAft>
            </a:pPr>
            <a:r>
              <a:rPr lang="en-GB" sz="1800" dirty="0"/>
              <a:t>increased risk of coating integrity failure in the market place</a:t>
            </a:r>
          </a:p>
          <a:p>
            <a:pPr lvl="1">
              <a:spcBef>
                <a:spcPts val="600"/>
              </a:spcBef>
              <a:spcAft>
                <a:spcPts val="600"/>
              </a:spcAft>
            </a:pPr>
            <a:r>
              <a:rPr lang="en-GB" sz="1800" dirty="0"/>
              <a:t>higher film weight &amp; multiple passes = more material use, CO2 generation, material transport costs</a:t>
            </a:r>
          </a:p>
          <a:p>
            <a:pPr lvl="1">
              <a:spcBef>
                <a:spcPts val="600"/>
              </a:spcBef>
              <a:spcAft>
                <a:spcPts val="600"/>
              </a:spcAft>
            </a:pPr>
            <a:r>
              <a:rPr lang="en-GB" sz="1800" dirty="0"/>
              <a:t>lower performance regarding staining and product release</a:t>
            </a:r>
          </a:p>
          <a:p>
            <a:pPr lvl="0"/>
            <a:r>
              <a:rPr lang="en-GB" dirty="0"/>
              <a:t>The European Food Safety Authority (EFSA) to re-assess ‘Core Study’ by end 2020</a:t>
            </a:r>
            <a:endParaRPr lang="en-GB" sz="2800" dirty="0"/>
          </a:p>
          <a:p>
            <a:pPr lvl="0"/>
            <a:r>
              <a:rPr lang="en-GB" dirty="0"/>
              <a:t>Existing science (US Clarity Study) continues to support claim “BPA is safe”</a:t>
            </a:r>
            <a:endParaRPr lang="en-GB" sz="2800" dirty="0"/>
          </a:p>
          <a:p>
            <a:pPr lvl="0"/>
            <a:r>
              <a:rPr lang="en-GB" dirty="0"/>
              <a:t>Fully evaluated and authorised by the main risk assessment authorities (EU US Japan S. America etc.)</a:t>
            </a:r>
            <a:endParaRPr lang="en-GB" sz="2800" dirty="0"/>
          </a:p>
          <a:p>
            <a:pPr lvl="0"/>
            <a:r>
              <a:rPr lang="en-GB" dirty="0"/>
              <a:t>The issue remains that the BPA issue is driven by emotion and not </a:t>
            </a:r>
            <a:r>
              <a:rPr lang="en-GB" dirty="0" smtClean="0"/>
              <a:t>science</a:t>
            </a:r>
            <a:endParaRPr lang="en-GB" dirty="0">
              <a:solidFill>
                <a:schemeClr val="tx2"/>
              </a:solidFill>
            </a:endParaRPr>
          </a:p>
          <a:p>
            <a:endParaRPr lang="en-GB" dirty="0">
              <a:solidFill>
                <a:schemeClr val="tx2"/>
              </a:solidFill>
            </a:endParaRPr>
          </a:p>
          <a:p>
            <a:endParaRPr lang="en-GB" dirty="0">
              <a:solidFill>
                <a:schemeClr val="tx2"/>
              </a:solidFill>
            </a:endParaRPr>
          </a:p>
          <a:p>
            <a:endParaRPr lang="en-GB" noProof="0" dirty="0">
              <a:solidFill>
                <a:schemeClr val="tx2"/>
              </a:solidFill>
            </a:endParaRPr>
          </a:p>
        </p:txBody>
      </p:sp>
      <p:pic>
        <p:nvPicPr>
          <p:cNvPr id="9" name="Tijdelijke aanduiding voor afbeelding 5">
            <a:extLst>
              <a:ext uri="{FF2B5EF4-FFF2-40B4-BE49-F238E27FC236}">
                <a16:creationId xmlns:a16="http://schemas.microsoft.com/office/drawing/2014/main" xmlns="" id="{740C609B-5A2D-4840-81A6-99056477C442}"/>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34427" t="19190" b="19190"/>
          <a:stretch/>
        </p:blipFill>
        <p:spPr>
          <a:xfrm>
            <a:off x="0" y="0"/>
            <a:ext cx="3835943" cy="6724650"/>
          </a:xfrm>
        </p:spPr>
      </p:pic>
      <p:sp>
        <p:nvSpPr>
          <p:cNvPr id="8" name="Tijdelijke aanduiding voor tekst 2"/>
          <p:cNvSpPr>
            <a:spLocks noGrp="1"/>
          </p:cNvSpPr>
          <p:nvPr>
            <p:ph type="body" sz="quarter" idx="11"/>
          </p:nvPr>
        </p:nvSpPr>
        <p:spPr>
          <a:xfrm>
            <a:off x="4005566" y="251751"/>
            <a:ext cx="6563197" cy="457199"/>
          </a:xfrm>
        </p:spPr>
        <p:txBody>
          <a:bodyPr/>
          <a:lstStyle/>
          <a:p>
            <a:r>
              <a:rPr lang="en-GB" dirty="0" smtClean="0">
                <a:solidFill>
                  <a:srgbClr val="0070C0"/>
                </a:solidFill>
              </a:rPr>
              <a:t>Food Contact - </a:t>
            </a:r>
            <a:r>
              <a:rPr lang="en-GB" dirty="0">
                <a:solidFill>
                  <a:srgbClr val="0070C0"/>
                </a:solidFill>
              </a:rPr>
              <a:t>BPA</a:t>
            </a:r>
          </a:p>
        </p:txBody>
      </p:sp>
    </p:spTree>
    <p:extLst>
      <p:ext uri="{BB962C8B-B14F-4D97-AF65-F5344CB8AC3E}">
        <p14:creationId xmlns:p14="http://schemas.microsoft.com/office/powerpoint/2010/main" val="4221893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3"/>
          </p:nvPr>
        </p:nvSpPr>
        <p:spPr>
          <a:xfrm>
            <a:off x="3918513" y="993921"/>
            <a:ext cx="8084433" cy="5536088"/>
          </a:xfrm>
        </p:spPr>
        <p:txBody>
          <a:bodyPr/>
          <a:lstStyle/>
          <a:p>
            <a:pPr lvl="0"/>
            <a:r>
              <a:rPr lang="en-GB" dirty="0"/>
              <a:t>Cycle-di-Badge (</a:t>
            </a:r>
            <a:r>
              <a:rPr lang="en-GB" dirty="0" err="1"/>
              <a:t>CdB</a:t>
            </a:r>
            <a:r>
              <a:rPr lang="en-GB" dirty="0"/>
              <a:t>) is a non-intentionally added substance (NIAS) formed as a by-product during the manufacture of epoxy resins</a:t>
            </a:r>
          </a:p>
          <a:p>
            <a:pPr lvl="0"/>
            <a:r>
              <a:rPr lang="en-GB" dirty="0"/>
              <a:t>Cyclo-di Badge is now considered potentially as harmful as BPA by certain organisations</a:t>
            </a:r>
          </a:p>
          <a:p>
            <a:pPr lvl="0"/>
            <a:r>
              <a:rPr lang="en-GB" dirty="0"/>
              <a:t>Our sector </a:t>
            </a:r>
            <a:r>
              <a:rPr lang="en-GB" dirty="0" smtClean="0"/>
              <a:t>experts </a:t>
            </a:r>
            <a:r>
              <a:rPr lang="en-GB" dirty="0"/>
              <a:t>are concerned that Cyclo-di Badge may pose more of a threat to epoxy coatings than BPA </a:t>
            </a:r>
          </a:p>
          <a:p>
            <a:pPr lvl="0"/>
            <a:r>
              <a:rPr lang="en-GB" dirty="0"/>
              <a:t>German regional authority has been undertaking surveillance and is issuing warning letters</a:t>
            </a:r>
          </a:p>
          <a:p>
            <a:pPr lvl="0"/>
            <a:r>
              <a:rPr lang="en-GB" dirty="0"/>
              <a:t>Part of the problem is that Cyclo-di Badge has yet to be fully toxicologically evaluated</a:t>
            </a:r>
          </a:p>
          <a:p>
            <a:pPr lvl="0"/>
            <a:r>
              <a:rPr lang="en-GB" dirty="0"/>
              <a:t>As a consequence, and to gain advanced warning of a problem MPE, together with European coatings industry has set aside €700k funding to commission a toxicology study </a:t>
            </a:r>
          </a:p>
          <a:p>
            <a:pPr lvl="0"/>
            <a:r>
              <a:rPr lang="en-GB" dirty="0"/>
              <a:t>This has now started and an interim report should be available by the end of 2020, with the full report due in 2021</a:t>
            </a:r>
          </a:p>
          <a:p>
            <a:endParaRPr lang="en-GB" b="1" dirty="0"/>
          </a:p>
        </p:txBody>
      </p:sp>
      <p:sp>
        <p:nvSpPr>
          <p:cNvPr id="8" name="Tijdelijke aanduiding voor tekst 2"/>
          <p:cNvSpPr>
            <a:spLocks noGrp="1"/>
          </p:cNvSpPr>
          <p:nvPr>
            <p:ph type="body" sz="quarter" idx="11"/>
          </p:nvPr>
        </p:nvSpPr>
        <p:spPr>
          <a:xfrm>
            <a:off x="4005566" y="471312"/>
            <a:ext cx="6926137" cy="457199"/>
          </a:xfrm>
        </p:spPr>
        <p:txBody>
          <a:bodyPr/>
          <a:lstStyle/>
          <a:p>
            <a:r>
              <a:rPr lang="en-GB" dirty="0">
                <a:solidFill>
                  <a:srgbClr val="0070C0"/>
                </a:solidFill>
              </a:rPr>
              <a:t>Food Contact - Cyclo</a:t>
            </a:r>
            <a:r>
              <a:rPr lang="en-GB" noProof="0" dirty="0" smtClean="0"/>
              <a:t> </a:t>
            </a:r>
            <a:r>
              <a:rPr lang="en-GB" dirty="0">
                <a:solidFill>
                  <a:srgbClr val="0070C0"/>
                </a:solidFill>
              </a:rPr>
              <a:t>Di-Badge</a:t>
            </a:r>
          </a:p>
        </p:txBody>
      </p:sp>
      <p:pic>
        <p:nvPicPr>
          <p:cNvPr id="1026" name="Picture 2" descr="http://www.pica-berlin.de/wp-content/uploads/2017/04/Struktur-Cycklo-di-BADGECdB-1-300x2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342" y="352042"/>
            <a:ext cx="3566171" cy="26984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265289" y="3050446"/>
            <a:ext cx="3276600" cy="3108960"/>
          </a:xfrm>
          <a:prstGeom prst="rect">
            <a:avLst/>
          </a:prstGeom>
        </p:spPr>
      </p:pic>
    </p:spTree>
    <p:extLst>
      <p:ext uri="{BB962C8B-B14F-4D97-AF65-F5344CB8AC3E}">
        <p14:creationId xmlns:p14="http://schemas.microsoft.com/office/powerpoint/2010/main" val="26343360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629F4FDC-1310-41A3-A024-194F5F7493CF}"/>
              </a:ext>
            </a:extLst>
          </p:cNvPr>
          <p:cNvSpPr>
            <a:spLocks noGrp="1"/>
          </p:cNvSpPr>
          <p:nvPr>
            <p:ph idx="1"/>
          </p:nvPr>
        </p:nvSpPr>
        <p:spPr>
          <a:xfrm>
            <a:off x="3621132" y="160412"/>
            <a:ext cx="5379128" cy="561266"/>
          </a:xfrm>
        </p:spPr>
        <p:txBody>
          <a:bodyPr>
            <a:noAutofit/>
          </a:bodyPr>
          <a:lstStyle/>
          <a:p>
            <a:pPr marL="0" indent="0">
              <a:lnSpc>
                <a:spcPct val="100000"/>
              </a:lnSpc>
              <a:buNone/>
            </a:pPr>
            <a:r>
              <a:rPr lang="en-GB" sz="3200" dirty="0">
                <a:solidFill>
                  <a:srgbClr val="0070C0"/>
                </a:solidFill>
              </a:rPr>
              <a:t>Food Contact - </a:t>
            </a:r>
            <a:r>
              <a:rPr lang="en-US" sz="3200" dirty="0" smtClean="0">
                <a:solidFill>
                  <a:srgbClr val="0070C0"/>
                </a:solidFill>
              </a:rPr>
              <a:t>TiO</a:t>
            </a:r>
            <a:r>
              <a:rPr lang="en-US" sz="3200" baseline="-25000" dirty="0" smtClean="0">
                <a:solidFill>
                  <a:srgbClr val="0070C0"/>
                </a:solidFill>
              </a:rPr>
              <a:t>2</a:t>
            </a:r>
            <a:endParaRPr lang="en-GB" sz="3200" baseline="-25000" dirty="0">
              <a:solidFill>
                <a:srgbClr val="0070C0"/>
              </a:solidFill>
            </a:endParaRPr>
          </a:p>
        </p:txBody>
      </p:sp>
      <p:sp>
        <p:nvSpPr>
          <p:cNvPr id="10" name="Content Placeholder 2">
            <a:extLst>
              <a:ext uri="{FF2B5EF4-FFF2-40B4-BE49-F238E27FC236}">
                <a16:creationId xmlns:a16="http://schemas.microsoft.com/office/drawing/2014/main" xmlns="" id="{BA75F854-477D-43A1-8F71-D5D2D3B63DFF}"/>
              </a:ext>
            </a:extLst>
          </p:cNvPr>
          <p:cNvSpPr txBox="1">
            <a:spLocks/>
          </p:cNvSpPr>
          <p:nvPr/>
        </p:nvSpPr>
        <p:spPr>
          <a:xfrm>
            <a:off x="3360420" y="1145889"/>
            <a:ext cx="8521881" cy="473093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spcAft>
                <a:spcPts val="1200"/>
              </a:spcAft>
            </a:pPr>
            <a:r>
              <a:rPr lang="en-GB" dirty="0"/>
              <a:t>18.02.20 - EU published a delegated regulation classifying titanium dioxide as a category 2 suspected carcinogen by inhalation under EU Regulation (EC) No 1272/2008 on classification, labelling and packaging (CLP) of substances and </a:t>
            </a:r>
            <a:r>
              <a:rPr lang="en-GB" dirty="0" smtClean="0"/>
              <a:t>mixtures</a:t>
            </a:r>
            <a:endParaRPr lang="en-GB" dirty="0"/>
          </a:p>
          <a:p>
            <a:pPr lvl="1">
              <a:spcAft>
                <a:spcPts val="1200"/>
              </a:spcAft>
            </a:pPr>
            <a:r>
              <a:rPr lang="en-GB" dirty="0" smtClean="0"/>
              <a:t>The </a:t>
            </a:r>
            <a:r>
              <a:rPr lang="en-GB" dirty="0"/>
              <a:t>paints, coatings and printing inks industries are the largest user globally of titanium </a:t>
            </a:r>
            <a:r>
              <a:rPr lang="en-GB" dirty="0" smtClean="0"/>
              <a:t>dioxide</a:t>
            </a:r>
            <a:endParaRPr lang="en-GB" dirty="0"/>
          </a:p>
          <a:p>
            <a:pPr lvl="1">
              <a:spcAft>
                <a:spcPts val="1200"/>
              </a:spcAft>
            </a:pPr>
            <a:r>
              <a:rPr lang="en-GB" dirty="0" smtClean="0"/>
              <a:t>Classification </a:t>
            </a:r>
            <a:r>
              <a:rPr lang="en-GB" dirty="0"/>
              <a:t>applies only for the powder form of the substance, not to liquid mixtures of paints, coatings or printing </a:t>
            </a:r>
            <a:r>
              <a:rPr lang="en-GB" dirty="0" smtClean="0"/>
              <a:t>inks</a:t>
            </a:r>
            <a:endParaRPr lang="en-GB" dirty="0">
              <a:latin typeface="Verdana" charset="0"/>
              <a:ea typeface="Verdana" charset="0"/>
            </a:endParaRPr>
          </a:p>
          <a:p>
            <a:pPr lvl="1">
              <a:spcAft>
                <a:spcPts val="1200"/>
              </a:spcAft>
            </a:pPr>
            <a:r>
              <a:rPr lang="en-GB" dirty="0" smtClean="0"/>
              <a:t>The </a:t>
            </a:r>
            <a:r>
              <a:rPr lang="en-GB" dirty="0"/>
              <a:t>‘science’ behind classification, not based on chemistry, but results of ‘high exposure experiment’ on </a:t>
            </a:r>
            <a:r>
              <a:rPr lang="en-GB" dirty="0" smtClean="0"/>
              <a:t>rats</a:t>
            </a:r>
            <a:endParaRPr lang="en-GB" dirty="0"/>
          </a:p>
          <a:p>
            <a:pPr lvl="1">
              <a:spcAft>
                <a:spcPts val="1200"/>
              </a:spcAft>
            </a:pPr>
            <a:r>
              <a:rPr lang="en-GB" dirty="0" smtClean="0"/>
              <a:t>UK </a:t>
            </a:r>
            <a:r>
              <a:rPr lang="en-GB" dirty="0"/>
              <a:t>and EU regulations exist to protect workers from dust </a:t>
            </a:r>
            <a:r>
              <a:rPr lang="en-GB" dirty="0" smtClean="0"/>
              <a:t>exposure </a:t>
            </a:r>
            <a:endParaRPr lang="en-GB" dirty="0"/>
          </a:p>
          <a:p>
            <a:pPr lvl="1">
              <a:spcAft>
                <a:spcPts val="1200"/>
              </a:spcAft>
            </a:pPr>
            <a:r>
              <a:rPr lang="en-GB" dirty="0" smtClean="0"/>
              <a:t>Studies </a:t>
            </a:r>
            <a:r>
              <a:rPr lang="en-GB" dirty="0"/>
              <a:t>over many years have not found any correlation between workers exposed to titanium dioxide, and the risk of lung </a:t>
            </a:r>
            <a:r>
              <a:rPr lang="en-GB" dirty="0" smtClean="0"/>
              <a:t>cancer </a:t>
            </a:r>
            <a:endParaRPr lang="en-GB" sz="2400" dirty="0">
              <a:solidFill>
                <a:schemeClr val="accent1"/>
              </a:solidFill>
              <a:latin typeface="Verdana" charset="0"/>
              <a:ea typeface="Verdana" charset="0"/>
              <a:cs typeface="Verdana" charset="0"/>
            </a:endParaRPr>
          </a:p>
        </p:txBody>
      </p:sp>
      <p:pic>
        <p:nvPicPr>
          <p:cNvPr id="2" name="Picture 1"/>
          <p:cNvPicPr>
            <a:picLocks noChangeAspect="1"/>
          </p:cNvPicPr>
          <p:nvPr/>
        </p:nvPicPr>
        <p:blipFill>
          <a:blip r:embed="rId3"/>
          <a:stretch>
            <a:fillRect/>
          </a:stretch>
        </p:blipFill>
        <p:spPr>
          <a:xfrm>
            <a:off x="0" y="441045"/>
            <a:ext cx="3482340" cy="5821680"/>
          </a:xfrm>
          <a:prstGeom prst="rect">
            <a:avLst/>
          </a:prstGeom>
        </p:spPr>
      </p:pic>
    </p:spTree>
    <p:extLst>
      <p:ext uri="{BB962C8B-B14F-4D97-AF65-F5344CB8AC3E}">
        <p14:creationId xmlns:p14="http://schemas.microsoft.com/office/powerpoint/2010/main" val="2462758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1"/>
          </p:nvPr>
        </p:nvSpPr>
        <p:spPr>
          <a:xfrm>
            <a:off x="2988659" y="357191"/>
            <a:ext cx="5286375" cy="457199"/>
          </a:xfrm>
        </p:spPr>
        <p:txBody>
          <a:bodyPr>
            <a:normAutofit lnSpcReduction="10000"/>
          </a:bodyPr>
          <a:lstStyle/>
          <a:p>
            <a:r>
              <a:rPr lang="en-GB" dirty="0" smtClean="0"/>
              <a:t> </a:t>
            </a:r>
            <a:r>
              <a:rPr lang="en-GB" dirty="0">
                <a:solidFill>
                  <a:srgbClr val="0070C0"/>
                </a:solidFill>
              </a:rPr>
              <a:t>CCA</a:t>
            </a:r>
            <a:r>
              <a:rPr lang="en-GB" dirty="0" smtClean="0"/>
              <a:t> </a:t>
            </a:r>
            <a:r>
              <a:rPr lang="en-GB" dirty="0">
                <a:solidFill>
                  <a:srgbClr val="0070C0"/>
                </a:solidFill>
              </a:rPr>
              <a:t>Update</a:t>
            </a:r>
          </a:p>
        </p:txBody>
      </p:sp>
      <p:sp>
        <p:nvSpPr>
          <p:cNvPr id="5" name="Tijdelijke aanduiding voor tekst 4"/>
          <p:cNvSpPr>
            <a:spLocks noGrp="1"/>
          </p:cNvSpPr>
          <p:nvPr>
            <p:ph type="body" sz="quarter" idx="13"/>
          </p:nvPr>
        </p:nvSpPr>
        <p:spPr>
          <a:xfrm>
            <a:off x="3136385" y="945478"/>
            <a:ext cx="8863831" cy="5239565"/>
          </a:xfrm>
        </p:spPr>
        <p:txBody>
          <a:bodyPr/>
          <a:lstStyle/>
          <a:p>
            <a:r>
              <a:rPr lang="en-GB" dirty="0"/>
              <a:t>BEIS </a:t>
            </a:r>
            <a:r>
              <a:rPr lang="en-GB" dirty="0" smtClean="0"/>
              <a:t>are </a:t>
            </a:r>
            <a:r>
              <a:rPr lang="en-GB" dirty="0"/>
              <a:t>going to extend the current CCA scheme by 2 years </a:t>
            </a:r>
            <a:r>
              <a:rPr lang="en-GB" dirty="0" smtClean="0"/>
              <a:t>extending it until 31 </a:t>
            </a:r>
            <a:r>
              <a:rPr lang="en-GB" dirty="0"/>
              <a:t>March </a:t>
            </a:r>
            <a:r>
              <a:rPr lang="en-GB" dirty="0" smtClean="0"/>
              <a:t>2025. </a:t>
            </a:r>
            <a:r>
              <a:rPr lang="en-GB" dirty="0"/>
              <a:t>Key </a:t>
            </a:r>
            <a:r>
              <a:rPr lang="en-GB" dirty="0" smtClean="0"/>
              <a:t>points:</a:t>
            </a:r>
            <a:endParaRPr lang="en-GB" dirty="0"/>
          </a:p>
          <a:p>
            <a:r>
              <a:rPr lang="en-GB" dirty="0"/>
              <a:t>C</a:t>
            </a:r>
            <a:r>
              <a:rPr lang="en-GB" dirty="0" smtClean="0"/>
              <a:t>onsultation </a:t>
            </a:r>
            <a:r>
              <a:rPr lang="en-GB" dirty="0"/>
              <a:t>on the </a:t>
            </a:r>
            <a:r>
              <a:rPr lang="en-GB" dirty="0" smtClean="0"/>
              <a:t>new scheme just announced</a:t>
            </a:r>
          </a:p>
          <a:p>
            <a:pPr lvl="0"/>
            <a:r>
              <a:rPr lang="en-GB" dirty="0" smtClean="0"/>
              <a:t>Addition </a:t>
            </a:r>
            <a:r>
              <a:rPr lang="en-GB" dirty="0"/>
              <a:t>of a new Target Period TP5 </a:t>
            </a:r>
            <a:r>
              <a:rPr lang="en-GB" dirty="0" smtClean="0"/>
              <a:t>(1 Jan </a:t>
            </a:r>
            <a:r>
              <a:rPr lang="en-GB" dirty="0"/>
              <a:t>2021 to 31 </a:t>
            </a:r>
            <a:r>
              <a:rPr lang="en-GB" dirty="0" smtClean="0"/>
              <a:t>Dec </a:t>
            </a:r>
            <a:r>
              <a:rPr lang="en-GB" dirty="0"/>
              <a:t>2022)</a:t>
            </a:r>
          </a:p>
          <a:p>
            <a:pPr lvl="0"/>
            <a:r>
              <a:rPr lang="en-GB" dirty="0" smtClean="0"/>
              <a:t>Re-opening </a:t>
            </a:r>
            <a:r>
              <a:rPr lang="en-GB" dirty="0"/>
              <a:t>the CCA scheme to new entrant CCA </a:t>
            </a:r>
            <a:r>
              <a:rPr lang="en-GB" dirty="0" smtClean="0"/>
              <a:t>applications, although </a:t>
            </a:r>
            <a:r>
              <a:rPr lang="en-GB" dirty="0"/>
              <a:t>approval is subject to the outcome of </a:t>
            </a:r>
            <a:r>
              <a:rPr lang="en-GB" dirty="0" smtClean="0"/>
              <a:t>consultation </a:t>
            </a:r>
            <a:endParaRPr lang="en-GB" dirty="0"/>
          </a:p>
          <a:p>
            <a:pPr lvl="0"/>
            <a:r>
              <a:rPr lang="en-GB" dirty="0"/>
              <a:t>P</a:t>
            </a:r>
            <a:r>
              <a:rPr lang="en-GB" dirty="0" smtClean="0"/>
              <a:t>roposed </a:t>
            </a:r>
            <a:r>
              <a:rPr lang="en-GB" dirty="0"/>
              <a:t>new baseline for TP5 is 2018 for all TUs </a:t>
            </a:r>
            <a:endParaRPr lang="en-GB" dirty="0" smtClean="0"/>
          </a:p>
          <a:p>
            <a:pPr lvl="0"/>
            <a:r>
              <a:rPr lang="en-GB" dirty="0" smtClean="0"/>
              <a:t>Final </a:t>
            </a:r>
            <a:r>
              <a:rPr lang="en-GB" dirty="0"/>
              <a:t>targets for TP5 will be agreed through a target negotiation process between BEIS and the sector associations – </a:t>
            </a:r>
            <a:r>
              <a:rPr lang="en-GB" b="1" dirty="0" smtClean="0"/>
              <a:t>we </a:t>
            </a:r>
            <a:r>
              <a:rPr lang="en-GB" b="1" dirty="0"/>
              <a:t>may be asked to provide evidence on energy efficiency potential</a:t>
            </a:r>
          </a:p>
          <a:p>
            <a:pPr lvl="0"/>
            <a:r>
              <a:rPr lang="en-GB" dirty="0" smtClean="0"/>
              <a:t>Any </a:t>
            </a:r>
            <a:r>
              <a:rPr lang="en-GB" dirty="0"/>
              <a:t>banked surplus from TP1 to TP4 would not be allowed to be carried over into TP5</a:t>
            </a:r>
          </a:p>
          <a:p>
            <a:pPr lvl="0"/>
            <a:r>
              <a:rPr lang="en-GB" dirty="0"/>
              <a:t>Buy-out Price: An increase in the buy-out price is proposed from £14/tCO2e to £18/tCO2e for TP5</a:t>
            </a:r>
          </a:p>
          <a:p>
            <a:pPr lvl="0"/>
            <a:endParaRPr lang="en-GB" dirty="0"/>
          </a:p>
          <a:p>
            <a:endParaRPr lang="en-GB" dirty="0" smtClean="0"/>
          </a:p>
          <a:p>
            <a:endParaRPr lang="en-GB" sz="600" dirty="0"/>
          </a:p>
          <a:p>
            <a:endParaRPr lang="en-GB" dirty="0" smtClean="0"/>
          </a:p>
        </p:txBody>
      </p:sp>
      <p:pic>
        <p:nvPicPr>
          <p:cNvPr id="4" name="Picture 3"/>
          <p:cNvPicPr>
            <a:picLocks noChangeAspect="1"/>
          </p:cNvPicPr>
          <p:nvPr/>
        </p:nvPicPr>
        <p:blipFill>
          <a:blip r:embed="rId3"/>
          <a:stretch>
            <a:fillRect/>
          </a:stretch>
        </p:blipFill>
        <p:spPr>
          <a:xfrm>
            <a:off x="0" y="0"/>
            <a:ext cx="2801048" cy="6858000"/>
          </a:xfrm>
          <a:prstGeom prst="rect">
            <a:avLst/>
          </a:prstGeom>
        </p:spPr>
      </p:pic>
    </p:spTree>
    <p:extLst>
      <p:ext uri="{BB962C8B-B14F-4D97-AF65-F5344CB8AC3E}">
        <p14:creationId xmlns:p14="http://schemas.microsoft.com/office/powerpoint/2010/main" val="25001827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1"/>
          </p:nvPr>
        </p:nvSpPr>
        <p:spPr>
          <a:xfrm>
            <a:off x="2988659" y="357191"/>
            <a:ext cx="5286375" cy="457199"/>
          </a:xfrm>
        </p:spPr>
        <p:txBody>
          <a:bodyPr>
            <a:normAutofit lnSpcReduction="10000"/>
          </a:bodyPr>
          <a:lstStyle/>
          <a:p>
            <a:r>
              <a:rPr lang="en-GB" dirty="0" smtClean="0"/>
              <a:t> </a:t>
            </a:r>
            <a:r>
              <a:rPr lang="en-GB" dirty="0">
                <a:solidFill>
                  <a:srgbClr val="0070C0"/>
                </a:solidFill>
              </a:rPr>
              <a:t>CCA</a:t>
            </a:r>
            <a:r>
              <a:rPr lang="en-GB" dirty="0" smtClean="0"/>
              <a:t> </a:t>
            </a:r>
            <a:r>
              <a:rPr lang="en-GB" dirty="0">
                <a:solidFill>
                  <a:srgbClr val="0070C0"/>
                </a:solidFill>
              </a:rPr>
              <a:t>Update</a:t>
            </a:r>
          </a:p>
        </p:txBody>
      </p:sp>
      <p:sp>
        <p:nvSpPr>
          <p:cNvPr id="5" name="Tijdelijke aanduiding voor tekst 4"/>
          <p:cNvSpPr>
            <a:spLocks noGrp="1"/>
          </p:cNvSpPr>
          <p:nvPr>
            <p:ph type="body" sz="quarter" idx="13"/>
          </p:nvPr>
        </p:nvSpPr>
        <p:spPr>
          <a:xfrm>
            <a:off x="2988659" y="1407816"/>
            <a:ext cx="8863831" cy="2958702"/>
          </a:xfrm>
        </p:spPr>
        <p:txBody>
          <a:bodyPr/>
          <a:lstStyle/>
          <a:p>
            <a:pPr lvl="0"/>
            <a:r>
              <a:rPr lang="en-GB" dirty="0" smtClean="0"/>
              <a:t>Future </a:t>
            </a:r>
            <a:r>
              <a:rPr lang="en-GB" dirty="0"/>
              <a:t>CCA scheme: The consultation also seeks initial views on potential reforms were there to be a longer term future CCA scheme</a:t>
            </a:r>
          </a:p>
          <a:p>
            <a:pPr lvl="0"/>
            <a:r>
              <a:rPr lang="en-GB" dirty="0"/>
              <a:t>The consultation deadline is June 11th 2020. Jacobs will be working with MPMA to draft a response to the CCA extension consultation.  </a:t>
            </a:r>
            <a:endParaRPr lang="en-GB" dirty="0" smtClean="0"/>
          </a:p>
          <a:p>
            <a:pPr lvl="0"/>
            <a:r>
              <a:rPr lang="en-GB" dirty="0" smtClean="0"/>
              <a:t>The </a:t>
            </a:r>
            <a:r>
              <a:rPr lang="en-GB" dirty="0"/>
              <a:t>BEIS CCA Extension Consultation can be accessed via this link:</a:t>
            </a:r>
          </a:p>
          <a:p>
            <a:r>
              <a:rPr lang="en-GB" dirty="0"/>
              <a:t> </a:t>
            </a:r>
            <a:r>
              <a:rPr lang="en-GB" u="sng" dirty="0">
                <a:hlinkClick r:id="rId3"/>
              </a:rPr>
              <a:t>https://www.gov.uk/government/consultations/climate-change-agreements-scheme-extension-and-reforms-for-any-future-scheme</a:t>
            </a:r>
            <a:endParaRPr lang="en-GB" dirty="0"/>
          </a:p>
          <a:p>
            <a:pPr lvl="0"/>
            <a:endParaRPr lang="en-GB" dirty="0"/>
          </a:p>
          <a:p>
            <a:endParaRPr lang="en-GB" dirty="0" smtClean="0"/>
          </a:p>
          <a:p>
            <a:endParaRPr lang="en-GB" sz="600" dirty="0"/>
          </a:p>
          <a:p>
            <a:endParaRPr lang="en-GB" dirty="0" smtClean="0"/>
          </a:p>
        </p:txBody>
      </p:sp>
      <p:pic>
        <p:nvPicPr>
          <p:cNvPr id="6" name="Picture 5">
            <a:extLst>
              <a:ext uri="{FF2B5EF4-FFF2-40B4-BE49-F238E27FC236}">
                <a16:creationId xmlns:a16="http://schemas.microsoft.com/office/drawing/2014/main" xmlns="" id="{65479AC5-30BF-44B1-A930-4D8980FA0BBD}"/>
              </a:ext>
            </a:extLst>
          </p:cNvPr>
          <p:cNvPicPr>
            <a:picLocks noChangeAspect="1"/>
          </p:cNvPicPr>
          <p:nvPr/>
        </p:nvPicPr>
        <p:blipFill rotWithShape="1">
          <a:blip r:embed="rId4"/>
          <a:srcRect l="70109" t="4731" r="6903"/>
          <a:stretch/>
        </p:blipFill>
        <p:spPr>
          <a:xfrm>
            <a:off x="0" y="-10274"/>
            <a:ext cx="2802835" cy="6868274"/>
          </a:xfrm>
          <a:prstGeom prst="rect">
            <a:avLst/>
          </a:prstGeom>
        </p:spPr>
      </p:pic>
    </p:spTree>
    <p:extLst>
      <p:ext uri="{BB962C8B-B14F-4D97-AF65-F5344CB8AC3E}">
        <p14:creationId xmlns:p14="http://schemas.microsoft.com/office/powerpoint/2010/main" val="19946573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0"/>
          </p:nvPr>
        </p:nvSpPr>
        <p:spPr>
          <a:xfrm>
            <a:off x="842965" y="357191"/>
            <a:ext cx="5286375" cy="457199"/>
          </a:xfrm>
        </p:spPr>
        <p:txBody>
          <a:bodyPr/>
          <a:lstStyle/>
          <a:p>
            <a:r>
              <a:rPr lang="en-GB" dirty="0" smtClean="0">
                <a:solidFill>
                  <a:srgbClr val="0070C0"/>
                </a:solidFill>
              </a:rPr>
              <a:t>Agenda</a:t>
            </a:r>
            <a:endParaRPr lang="en-GB" dirty="0">
              <a:solidFill>
                <a:srgbClr val="0070C0"/>
              </a:solidFill>
            </a:endParaRPr>
          </a:p>
        </p:txBody>
      </p:sp>
      <p:sp>
        <p:nvSpPr>
          <p:cNvPr id="9" name="Text Placeholder 8"/>
          <p:cNvSpPr>
            <a:spLocks noGrp="1"/>
          </p:cNvSpPr>
          <p:nvPr>
            <p:ph type="body" sz="quarter" idx="12"/>
          </p:nvPr>
        </p:nvSpPr>
        <p:spPr>
          <a:xfrm>
            <a:off x="5948737" y="969346"/>
            <a:ext cx="6097749" cy="5287615"/>
          </a:xfrm>
        </p:spPr>
        <p:txBody>
          <a:bodyPr/>
          <a:lstStyle/>
          <a:p>
            <a:pPr lvl="0"/>
            <a:r>
              <a:rPr lang="en-GB" sz="1400" b="1" dirty="0" smtClean="0"/>
              <a:t>Environment </a:t>
            </a:r>
            <a:endParaRPr lang="en-GB" sz="1400" b="1" dirty="0"/>
          </a:p>
          <a:p>
            <a:pPr lvl="1"/>
            <a:r>
              <a:rPr lang="en-GB" sz="1200" dirty="0" err="1"/>
              <a:t>Bref</a:t>
            </a:r>
            <a:r>
              <a:rPr lang="en-GB" sz="1200" dirty="0"/>
              <a:t> STS</a:t>
            </a:r>
          </a:p>
          <a:p>
            <a:pPr lvl="1"/>
            <a:r>
              <a:rPr lang="en-GB" sz="1200" dirty="0"/>
              <a:t>Chromium 6</a:t>
            </a:r>
          </a:p>
          <a:p>
            <a:pPr lvl="1"/>
            <a:r>
              <a:rPr lang="en-GB" sz="1200" dirty="0"/>
              <a:t>REACH</a:t>
            </a:r>
          </a:p>
          <a:p>
            <a:r>
              <a:rPr lang="en-GB" sz="1400" b="1" dirty="0" smtClean="0"/>
              <a:t>General </a:t>
            </a:r>
            <a:r>
              <a:rPr lang="en-GB" sz="1400" b="1" dirty="0"/>
              <a:t>Line </a:t>
            </a:r>
          </a:p>
          <a:p>
            <a:pPr lvl="1"/>
            <a:r>
              <a:rPr lang="en-GB" sz="1200" dirty="0"/>
              <a:t>Statistics</a:t>
            </a:r>
          </a:p>
          <a:p>
            <a:pPr lvl="1"/>
            <a:r>
              <a:rPr lang="en-GB" sz="1200" dirty="0" err="1"/>
              <a:t>Surfex</a:t>
            </a:r>
            <a:endParaRPr lang="en-GB" sz="1200" dirty="0"/>
          </a:p>
          <a:p>
            <a:pPr lvl="0"/>
            <a:r>
              <a:rPr lang="en-GB" sz="1400" b="1" dirty="0" smtClean="0"/>
              <a:t>Aerosols</a:t>
            </a:r>
            <a:endParaRPr lang="en-GB" sz="1400" b="1" dirty="0"/>
          </a:p>
          <a:p>
            <a:r>
              <a:rPr lang="en-GB" sz="1400" dirty="0"/>
              <a:t> </a:t>
            </a:r>
            <a:r>
              <a:rPr lang="en-GB" sz="1400" b="1" dirty="0" smtClean="0"/>
              <a:t>Beverage</a:t>
            </a:r>
            <a:endParaRPr lang="en-GB" sz="1400" b="1" dirty="0"/>
          </a:p>
          <a:p>
            <a:pPr marL="0" indent="0">
              <a:buNone/>
            </a:pPr>
            <a:r>
              <a:rPr lang="en-GB" sz="1400" dirty="0" smtClean="0"/>
              <a:t>8</a:t>
            </a:r>
            <a:r>
              <a:rPr lang="en-GB" sz="1400" dirty="0"/>
              <a:t>.  REVIEW OF OFFICERS, COUNCILLORS, MEMBERSHIP</a:t>
            </a:r>
          </a:p>
          <a:p>
            <a:pPr marL="0" indent="0">
              <a:buNone/>
            </a:pPr>
            <a:r>
              <a:rPr lang="en-GB" sz="1400" dirty="0" smtClean="0"/>
              <a:t>9</a:t>
            </a:r>
            <a:r>
              <a:rPr lang="en-GB" sz="1400" dirty="0"/>
              <a:t>.  METAL PACKAGING EUROPE UPDATE</a:t>
            </a:r>
          </a:p>
          <a:p>
            <a:pPr marL="0" indent="0">
              <a:buNone/>
            </a:pPr>
            <a:r>
              <a:rPr lang="en-GB" sz="1400" dirty="0" smtClean="0"/>
              <a:t>10</a:t>
            </a:r>
            <a:r>
              <a:rPr lang="en-GB" sz="1400" dirty="0"/>
              <a:t>.  INTERFACE WITH OTHER UK ORGANISATIONS</a:t>
            </a:r>
          </a:p>
          <a:p>
            <a:pPr lvl="1"/>
            <a:r>
              <a:rPr lang="en-GB" sz="1200" dirty="0"/>
              <a:t>Metal Matters</a:t>
            </a:r>
          </a:p>
          <a:p>
            <a:pPr marL="0" indent="0">
              <a:buNone/>
            </a:pPr>
            <a:r>
              <a:rPr lang="en-GB" sz="1400" dirty="0" smtClean="0"/>
              <a:t>11</a:t>
            </a:r>
            <a:r>
              <a:rPr lang="en-GB" sz="1400" dirty="0"/>
              <a:t>.   FINANCE </a:t>
            </a:r>
          </a:p>
          <a:p>
            <a:pPr lvl="1"/>
            <a:r>
              <a:rPr lang="en-GB" sz="1200" dirty="0"/>
              <a:t>Year end 31 December 2019</a:t>
            </a:r>
          </a:p>
          <a:p>
            <a:pPr lvl="1"/>
            <a:r>
              <a:rPr lang="en-GB" sz="1200" dirty="0"/>
              <a:t>Year to date</a:t>
            </a:r>
          </a:p>
          <a:p>
            <a:pPr marL="0" indent="0">
              <a:buNone/>
            </a:pPr>
            <a:r>
              <a:rPr lang="en-GB" sz="1400" dirty="0" smtClean="0"/>
              <a:t>12</a:t>
            </a:r>
            <a:r>
              <a:rPr lang="en-GB" sz="1400" dirty="0"/>
              <a:t>.  ANY OTHER BUSINESS</a:t>
            </a:r>
          </a:p>
          <a:p>
            <a:pPr marL="0" indent="0">
              <a:buNone/>
            </a:pPr>
            <a:r>
              <a:rPr lang="en-GB" sz="1400" dirty="0" smtClean="0"/>
              <a:t>13</a:t>
            </a:r>
            <a:r>
              <a:rPr lang="en-GB" sz="1400" dirty="0"/>
              <a:t>. DATE &amp; VENUE OF NEXT MEETING </a:t>
            </a:r>
          </a:p>
          <a:p>
            <a:pPr marL="800100" lvl="1" indent="-342900">
              <a:buFont typeface="+mj-lt"/>
              <a:buAutoNum type="arabicPeriod"/>
            </a:pPr>
            <a:endParaRPr lang="en-GB" sz="1400" dirty="0" smtClean="0"/>
          </a:p>
          <a:p>
            <a:pPr marL="342900" indent="-342900">
              <a:buFont typeface="+mj-lt"/>
              <a:buAutoNum type="arabicPeriod" startAt="6"/>
            </a:pPr>
            <a:endParaRPr lang="en-GB" sz="800" dirty="0"/>
          </a:p>
        </p:txBody>
      </p:sp>
      <p:sp>
        <p:nvSpPr>
          <p:cNvPr id="10" name="Text Placeholder 8"/>
          <p:cNvSpPr>
            <a:spLocks noGrp="1"/>
          </p:cNvSpPr>
          <p:nvPr>
            <p:ph type="body" sz="quarter" idx="12"/>
          </p:nvPr>
        </p:nvSpPr>
        <p:spPr>
          <a:xfrm>
            <a:off x="267128" y="838515"/>
            <a:ext cx="5568593" cy="5973362"/>
          </a:xfrm>
          <a:noFill/>
        </p:spPr>
        <p:txBody>
          <a:bodyPr/>
          <a:lstStyle/>
          <a:p>
            <a:pPr marL="0" indent="0">
              <a:spcBef>
                <a:spcPts val="0"/>
              </a:spcBef>
              <a:spcAft>
                <a:spcPts val="500"/>
              </a:spcAft>
              <a:buNone/>
            </a:pPr>
            <a:r>
              <a:rPr lang="en-GB" sz="1400" dirty="0" smtClean="0"/>
              <a:t>1.</a:t>
            </a:r>
            <a:r>
              <a:rPr lang="en-GB" sz="1600" dirty="0" smtClean="0"/>
              <a:t> </a:t>
            </a:r>
            <a:r>
              <a:rPr lang="en-GB" sz="1400" dirty="0" smtClean="0"/>
              <a:t>APOLOGIES FOR ABSENCE</a:t>
            </a:r>
          </a:p>
          <a:p>
            <a:pPr marL="0" indent="0" defTabSz="266700">
              <a:spcBef>
                <a:spcPts val="0"/>
              </a:spcBef>
              <a:spcAft>
                <a:spcPts val="500"/>
              </a:spcAft>
              <a:buNone/>
            </a:pPr>
            <a:r>
              <a:rPr lang="en-GB" sz="1400" dirty="0" smtClean="0"/>
              <a:t>2. VERBAL ACCEPTANCE OF MPMA COMPETITION 	COMPLIANCE PROGRAMME</a:t>
            </a:r>
          </a:p>
          <a:p>
            <a:pPr marL="0" indent="0" defTabSz="266700">
              <a:spcBef>
                <a:spcPts val="0"/>
              </a:spcBef>
              <a:spcAft>
                <a:spcPts val="500"/>
              </a:spcAft>
              <a:buNone/>
            </a:pPr>
            <a:r>
              <a:rPr lang="en-GB" sz="1400" dirty="0" smtClean="0"/>
              <a:t>3</a:t>
            </a:r>
            <a:r>
              <a:rPr lang="en-GB" sz="1400" dirty="0"/>
              <a:t>. </a:t>
            </a:r>
            <a:r>
              <a:rPr lang="en-GB" sz="1400" dirty="0" smtClean="0"/>
              <a:t>APPROVAL </a:t>
            </a:r>
            <a:r>
              <a:rPr lang="en-GB" sz="1400" dirty="0"/>
              <a:t>OF MINUTES OF LAST COUNCIL &amp; EXECUTIVE  </a:t>
            </a:r>
            <a:r>
              <a:rPr lang="en-GB" sz="1400" dirty="0" smtClean="0"/>
              <a:t> 	COMMITTEE MEETING </a:t>
            </a:r>
            <a:r>
              <a:rPr lang="en-GB" sz="1400" dirty="0"/>
              <a:t>HELD ON 19</a:t>
            </a:r>
            <a:r>
              <a:rPr lang="en-GB" sz="1400" baseline="30000" dirty="0"/>
              <a:t>TH</a:t>
            </a:r>
            <a:r>
              <a:rPr lang="en-GB" sz="1400" dirty="0"/>
              <a:t> NOVEMBER </a:t>
            </a:r>
            <a:r>
              <a:rPr lang="en-GB" sz="1400" dirty="0" smtClean="0"/>
              <a:t>2019</a:t>
            </a:r>
          </a:p>
          <a:p>
            <a:pPr marL="0" indent="0">
              <a:spcBef>
                <a:spcPts val="0"/>
              </a:spcBef>
              <a:spcAft>
                <a:spcPts val="500"/>
              </a:spcAft>
              <a:buNone/>
            </a:pPr>
            <a:r>
              <a:rPr lang="en-GB" sz="1400" dirty="0" smtClean="0"/>
              <a:t>4.  COVID-19 / CURRENT BUSINESS SITUATION</a:t>
            </a:r>
          </a:p>
          <a:p>
            <a:pPr marL="0" indent="0">
              <a:spcBef>
                <a:spcPts val="0"/>
              </a:spcBef>
              <a:spcAft>
                <a:spcPts val="500"/>
              </a:spcAft>
              <a:buNone/>
            </a:pPr>
            <a:r>
              <a:rPr lang="en-GB" sz="1400" dirty="0" smtClean="0"/>
              <a:t>5</a:t>
            </a:r>
            <a:r>
              <a:rPr lang="en-GB" sz="1400" dirty="0"/>
              <a:t>.  </a:t>
            </a:r>
            <a:r>
              <a:rPr lang="en-GB" sz="1400" dirty="0" smtClean="0"/>
              <a:t>UPDATE </a:t>
            </a:r>
            <a:r>
              <a:rPr lang="en-GB" sz="1400" dirty="0"/>
              <a:t>ARTICLES OF ASSOCIATION</a:t>
            </a:r>
          </a:p>
          <a:p>
            <a:pPr marL="0" indent="0">
              <a:spcBef>
                <a:spcPts val="0"/>
              </a:spcBef>
              <a:spcAft>
                <a:spcPts val="500"/>
              </a:spcAft>
              <a:buNone/>
            </a:pPr>
            <a:r>
              <a:rPr lang="en-GB" sz="1400" dirty="0" smtClean="0"/>
              <a:t>6</a:t>
            </a:r>
            <a:r>
              <a:rPr lang="en-GB" sz="1400" dirty="0"/>
              <a:t>.  </a:t>
            </a:r>
            <a:r>
              <a:rPr lang="en-GB" sz="1400" dirty="0" smtClean="0"/>
              <a:t>ASSOCIATION </a:t>
            </a:r>
            <a:r>
              <a:rPr lang="en-GB" sz="1400" dirty="0"/>
              <a:t>PERSONNEL UPDATE</a:t>
            </a:r>
          </a:p>
          <a:p>
            <a:pPr marL="0" indent="0">
              <a:spcBef>
                <a:spcPts val="0"/>
              </a:spcBef>
              <a:spcAft>
                <a:spcPts val="500"/>
              </a:spcAft>
              <a:buNone/>
            </a:pPr>
            <a:r>
              <a:rPr lang="en-GB" sz="1400" dirty="0" smtClean="0"/>
              <a:t>7</a:t>
            </a:r>
            <a:r>
              <a:rPr lang="en-GB" sz="1400" dirty="0"/>
              <a:t>.  REVIEW OF ACTIVITIES:</a:t>
            </a:r>
          </a:p>
          <a:p>
            <a:pPr marL="0" indent="0">
              <a:spcBef>
                <a:spcPts val="0"/>
              </a:spcBef>
              <a:spcAft>
                <a:spcPts val="500"/>
              </a:spcAft>
              <a:buNone/>
            </a:pPr>
            <a:r>
              <a:rPr lang="en-GB" sz="1600" dirty="0"/>
              <a:t> </a:t>
            </a:r>
            <a:r>
              <a:rPr lang="en-GB" sz="1600" dirty="0" smtClean="0"/>
              <a:t>   </a:t>
            </a:r>
            <a:r>
              <a:rPr lang="en-GB" sz="1200" b="1" dirty="0" smtClean="0"/>
              <a:t>Regulatory  </a:t>
            </a:r>
            <a:r>
              <a:rPr lang="en-GB" sz="1200" b="1" dirty="0"/>
              <a:t>Affairs</a:t>
            </a:r>
          </a:p>
          <a:p>
            <a:pPr marL="266700" indent="93663" defTabSz="534988">
              <a:spcBef>
                <a:spcPts val="0"/>
              </a:spcBef>
              <a:spcAft>
                <a:spcPts val="500"/>
              </a:spcAft>
            </a:pPr>
            <a:r>
              <a:rPr lang="en-GB" sz="1200" dirty="0" smtClean="0"/>
              <a:t>	BREXIT</a:t>
            </a:r>
            <a:endParaRPr lang="en-GB" sz="1200" dirty="0"/>
          </a:p>
          <a:p>
            <a:pPr marL="534988" indent="-268288">
              <a:spcBef>
                <a:spcPts val="0"/>
              </a:spcBef>
              <a:spcAft>
                <a:spcPts val="500"/>
              </a:spcAft>
            </a:pPr>
            <a:r>
              <a:rPr lang="en-GB" sz="1200" dirty="0" smtClean="0"/>
              <a:t>Scottish DRS</a:t>
            </a:r>
          </a:p>
          <a:p>
            <a:pPr marL="534988" indent="-268288">
              <a:spcBef>
                <a:spcPts val="0"/>
              </a:spcBef>
              <a:spcAft>
                <a:spcPts val="500"/>
              </a:spcAft>
            </a:pPr>
            <a:r>
              <a:rPr lang="en-GB" sz="1200" dirty="0" smtClean="0"/>
              <a:t>DRS</a:t>
            </a:r>
            <a:r>
              <a:rPr lang="en-GB" sz="1200" dirty="0"/>
              <a:t>, EPR, Mandatory Labelling &amp; </a:t>
            </a:r>
            <a:r>
              <a:rPr lang="en-GB" sz="1200" dirty="0" smtClean="0"/>
              <a:t>Standardisation </a:t>
            </a:r>
            <a:r>
              <a:rPr lang="en-GB" sz="1200" dirty="0"/>
              <a:t>of </a:t>
            </a:r>
            <a:r>
              <a:rPr lang="en-GB" sz="1200" dirty="0" smtClean="0"/>
              <a:t>Collections</a:t>
            </a:r>
          </a:p>
          <a:p>
            <a:pPr marL="534988" indent="-268288">
              <a:spcBef>
                <a:spcPts val="0"/>
              </a:spcBef>
              <a:spcAft>
                <a:spcPts val="500"/>
              </a:spcAft>
            </a:pPr>
            <a:r>
              <a:rPr lang="en-GB" sz="1200" dirty="0" smtClean="0"/>
              <a:t>PRN scheme</a:t>
            </a:r>
          </a:p>
          <a:p>
            <a:pPr marL="534988" indent="-268288">
              <a:spcBef>
                <a:spcPts val="0"/>
              </a:spcBef>
              <a:spcAft>
                <a:spcPts val="500"/>
              </a:spcAft>
            </a:pPr>
            <a:r>
              <a:rPr lang="en-GB" sz="1200" dirty="0" smtClean="0"/>
              <a:t>Plastics Tax</a:t>
            </a:r>
          </a:p>
          <a:p>
            <a:pPr marL="534988" indent="-268288">
              <a:spcBef>
                <a:spcPts val="0"/>
              </a:spcBef>
              <a:spcAft>
                <a:spcPts val="500"/>
              </a:spcAft>
            </a:pPr>
            <a:r>
              <a:rPr lang="en-GB" sz="1400" dirty="0" smtClean="0"/>
              <a:t>Food Contact- </a:t>
            </a:r>
            <a:r>
              <a:rPr lang="en-GB" sz="1400" dirty="0"/>
              <a:t>BPA/CYCLO-DI-BADGE/TITANIUM </a:t>
            </a:r>
            <a:r>
              <a:rPr lang="en-GB" sz="1400" dirty="0" smtClean="0"/>
              <a:t>DIOXIDE</a:t>
            </a:r>
            <a:endParaRPr lang="en-GB" sz="1400" dirty="0"/>
          </a:p>
          <a:p>
            <a:pPr marL="534988" lvl="0">
              <a:spcBef>
                <a:spcPts val="0"/>
              </a:spcBef>
              <a:spcAft>
                <a:spcPts val="500"/>
              </a:spcAft>
            </a:pPr>
            <a:r>
              <a:rPr lang="en-GB" sz="1400" dirty="0"/>
              <a:t>CCA update</a:t>
            </a:r>
          </a:p>
          <a:p>
            <a:pPr marL="534988">
              <a:spcBef>
                <a:spcPts val="0"/>
              </a:spcBef>
              <a:spcAft>
                <a:spcPts val="500"/>
              </a:spcAft>
            </a:pPr>
            <a:r>
              <a:rPr lang="en-GB" sz="1400" dirty="0"/>
              <a:t> </a:t>
            </a:r>
            <a:r>
              <a:rPr lang="en-GB" sz="1400" dirty="0" smtClean="0"/>
              <a:t>PR </a:t>
            </a:r>
            <a:r>
              <a:rPr lang="en-GB" sz="1400" dirty="0"/>
              <a:t>&amp; Events</a:t>
            </a:r>
          </a:p>
          <a:p>
            <a:pPr marL="534988" lvl="0">
              <a:spcBef>
                <a:spcPts val="0"/>
              </a:spcBef>
              <a:spcAft>
                <a:spcPts val="500"/>
              </a:spcAft>
            </a:pPr>
            <a:r>
              <a:rPr lang="en-GB" sz="1400" dirty="0"/>
              <a:t>Activity including Canned Food UK</a:t>
            </a:r>
          </a:p>
          <a:p>
            <a:pPr marL="534988" lvl="0">
              <a:spcBef>
                <a:spcPts val="0"/>
              </a:spcBef>
              <a:spcAft>
                <a:spcPts val="500"/>
              </a:spcAft>
            </a:pPr>
            <a:r>
              <a:rPr lang="en-GB" sz="1400" dirty="0"/>
              <a:t>Annual Dinner </a:t>
            </a:r>
          </a:p>
          <a:p>
            <a:pPr marL="800100" lvl="1" indent="-342900">
              <a:buFont typeface="+mj-lt"/>
              <a:buAutoNum type="arabicPeriod"/>
            </a:pPr>
            <a:endParaRPr lang="en-GB" sz="1400" dirty="0" smtClean="0"/>
          </a:p>
          <a:p>
            <a:pPr marL="342900" indent="-342900">
              <a:buFont typeface="+mj-lt"/>
              <a:buAutoNum type="arabicPeriod"/>
            </a:pPr>
            <a:endParaRPr lang="en-GB" sz="800" dirty="0"/>
          </a:p>
        </p:txBody>
      </p:sp>
    </p:spTree>
    <p:extLst>
      <p:ext uri="{BB962C8B-B14F-4D97-AF65-F5344CB8AC3E}">
        <p14:creationId xmlns:p14="http://schemas.microsoft.com/office/powerpoint/2010/main" val="30461173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1"/>
          </p:nvPr>
        </p:nvSpPr>
        <p:spPr>
          <a:xfrm>
            <a:off x="2988659" y="357191"/>
            <a:ext cx="6556033" cy="457199"/>
          </a:xfrm>
        </p:spPr>
        <p:txBody>
          <a:bodyPr>
            <a:normAutofit lnSpcReduction="10000"/>
          </a:bodyPr>
          <a:lstStyle/>
          <a:p>
            <a:r>
              <a:rPr lang="en-GB" dirty="0" smtClean="0"/>
              <a:t> </a:t>
            </a:r>
            <a:r>
              <a:rPr lang="en-GB" dirty="0" smtClean="0">
                <a:solidFill>
                  <a:srgbClr val="0070C0"/>
                </a:solidFill>
              </a:rPr>
              <a:t>CCA </a:t>
            </a:r>
            <a:r>
              <a:rPr lang="en-GB" dirty="0">
                <a:solidFill>
                  <a:srgbClr val="0070C0"/>
                </a:solidFill>
              </a:rPr>
              <a:t>Evaluation </a:t>
            </a:r>
            <a:r>
              <a:rPr lang="en-GB" dirty="0" smtClean="0">
                <a:solidFill>
                  <a:srgbClr val="0070C0"/>
                </a:solidFill>
              </a:rPr>
              <a:t>Report</a:t>
            </a:r>
            <a:endParaRPr lang="en-GB" dirty="0">
              <a:solidFill>
                <a:srgbClr val="0070C0"/>
              </a:solidFill>
            </a:endParaRPr>
          </a:p>
        </p:txBody>
      </p:sp>
      <p:sp>
        <p:nvSpPr>
          <p:cNvPr id="5" name="Tijdelijke aanduiding voor tekst 4"/>
          <p:cNvSpPr>
            <a:spLocks noGrp="1"/>
          </p:cNvSpPr>
          <p:nvPr>
            <p:ph type="body" sz="quarter" idx="13"/>
          </p:nvPr>
        </p:nvSpPr>
        <p:spPr>
          <a:xfrm>
            <a:off x="2988659" y="935203"/>
            <a:ext cx="8863831" cy="5136823"/>
          </a:xfrm>
        </p:spPr>
        <p:txBody>
          <a:bodyPr/>
          <a:lstStyle/>
          <a:p>
            <a:pPr lvl="0"/>
            <a:r>
              <a:rPr lang="en-GB" dirty="0"/>
              <a:t>BEIS has </a:t>
            </a:r>
            <a:r>
              <a:rPr lang="en-GB" dirty="0" smtClean="0"/>
              <a:t>published </a:t>
            </a:r>
            <a:r>
              <a:rPr lang="en-GB" dirty="0"/>
              <a:t>the “</a:t>
            </a:r>
            <a:r>
              <a:rPr lang="en-GB" i="1" dirty="0"/>
              <a:t>Evaluation of the second Climate Change Agreements scheme</a:t>
            </a:r>
            <a:r>
              <a:rPr lang="en-GB" dirty="0"/>
              <a:t>” which </a:t>
            </a:r>
            <a:r>
              <a:rPr lang="en-GB" dirty="0" smtClean="0"/>
              <a:t>will be used to </a:t>
            </a:r>
            <a:r>
              <a:rPr lang="en-GB" dirty="0"/>
              <a:t>inform any successor scheme</a:t>
            </a:r>
          </a:p>
          <a:p>
            <a:pPr lvl="0"/>
            <a:r>
              <a:rPr lang="en-GB" dirty="0"/>
              <a:t>Some of the main points made in the evaluation include:</a:t>
            </a:r>
          </a:p>
          <a:p>
            <a:pPr lvl="0"/>
            <a:r>
              <a:rPr lang="en-GB" dirty="0"/>
              <a:t>S</a:t>
            </a:r>
            <a:r>
              <a:rPr lang="en-GB" dirty="0" smtClean="0"/>
              <a:t>trong </a:t>
            </a:r>
            <a:r>
              <a:rPr lang="en-GB" dirty="0"/>
              <a:t>support from existing participants for a future CCA-style policy</a:t>
            </a:r>
          </a:p>
          <a:p>
            <a:pPr lvl="0"/>
            <a:r>
              <a:rPr lang="en-GB" dirty="0" smtClean="0"/>
              <a:t>CCA </a:t>
            </a:r>
            <a:r>
              <a:rPr lang="en-GB" dirty="0"/>
              <a:t>has made a contribution to both energy efficiency and competitiveness objectives.</a:t>
            </a:r>
          </a:p>
          <a:p>
            <a:pPr lvl="0"/>
            <a:r>
              <a:rPr lang="en-GB" dirty="0"/>
              <a:t>E</a:t>
            </a:r>
            <a:r>
              <a:rPr lang="en-GB" dirty="0" smtClean="0"/>
              <a:t>valuation </a:t>
            </a:r>
            <a:r>
              <a:rPr lang="en-GB" dirty="0"/>
              <a:t>suggests that the cost-effectiveness of the scheme could be improved if </a:t>
            </a:r>
            <a:r>
              <a:rPr lang="en-GB" dirty="0" smtClean="0"/>
              <a:t>it targeted </a:t>
            </a:r>
            <a:r>
              <a:rPr lang="en-GB" dirty="0"/>
              <a:t>more closely </a:t>
            </a:r>
            <a:r>
              <a:rPr lang="en-GB" dirty="0" smtClean="0"/>
              <a:t>sectors </a:t>
            </a:r>
            <a:r>
              <a:rPr lang="en-GB" dirty="0"/>
              <a:t>that are at risk from carbon leakage (i.e. that are both energy intensive and trade intensive)</a:t>
            </a:r>
          </a:p>
          <a:p>
            <a:pPr lvl="0"/>
            <a:r>
              <a:rPr lang="en-GB" dirty="0"/>
              <a:t>S</a:t>
            </a:r>
            <a:r>
              <a:rPr lang="en-GB" dirty="0" smtClean="0"/>
              <a:t>uccess </a:t>
            </a:r>
            <a:r>
              <a:rPr lang="en-GB" dirty="0"/>
              <a:t>of any future policy to support clean growth will be strongly influenced by the targeting of the scheme and the stringency of the targets set for participants</a:t>
            </a:r>
          </a:p>
          <a:p>
            <a:pPr lvl="0"/>
            <a:r>
              <a:rPr lang="en-GB" dirty="0"/>
              <a:t>Slightly more than half of target units (TUs) achieved their targets without using buy-out or banked surplus in each target period</a:t>
            </a:r>
          </a:p>
          <a:p>
            <a:endParaRPr lang="en-GB" dirty="0" smtClean="0"/>
          </a:p>
        </p:txBody>
      </p:sp>
      <p:pic>
        <p:nvPicPr>
          <p:cNvPr id="6" name="Picture 5">
            <a:extLst>
              <a:ext uri="{FF2B5EF4-FFF2-40B4-BE49-F238E27FC236}">
                <a16:creationId xmlns:a16="http://schemas.microsoft.com/office/drawing/2014/main" xmlns="" id="{65479AC5-30BF-44B1-A930-4D8980FA0BBD}"/>
              </a:ext>
            </a:extLst>
          </p:cNvPr>
          <p:cNvPicPr>
            <a:picLocks noChangeAspect="1"/>
          </p:cNvPicPr>
          <p:nvPr/>
        </p:nvPicPr>
        <p:blipFill rotWithShape="1">
          <a:blip r:embed="rId3"/>
          <a:srcRect l="70109" t="4731" r="6903"/>
          <a:stretch/>
        </p:blipFill>
        <p:spPr>
          <a:xfrm>
            <a:off x="0" y="-10274"/>
            <a:ext cx="2802835" cy="6868274"/>
          </a:xfrm>
          <a:prstGeom prst="rect">
            <a:avLst/>
          </a:prstGeom>
        </p:spPr>
      </p:pic>
    </p:spTree>
    <p:extLst>
      <p:ext uri="{BB962C8B-B14F-4D97-AF65-F5344CB8AC3E}">
        <p14:creationId xmlns:p14="http://schemas.microsoft.com/office/powerpoint/2010/main" val="4034161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1"/>
          </p:nvPr>
        </p:nvSpPr>
        <p:spPr>
          <a:xfrm>
            <a:off x="2988659" y="357191"/>
            <a:ext cx="6556033" cy="457199"/>
          </a:xfrm>
        </p:spPr>
        <p:txBody>
          <a:bodyPr>
            <a:normAutofit lnSpcReduction="10000"/>
          </a:bodyPr>
          <a:lstStyle/>
          <a:p>
            <a:r>
              <a:rPr lang="en-GB" dirty="0" smtClean="0"/>
              <a:t> </a:t>
            </a:r>
            <a:r>
              <a:rPr lang="en-GB" dirty="0" smtClean="0">
                <a:solidFill>
                  <a:srgbClr val="0070C0"/>
                </a:solidFill>
              </a:rPr>
              <a:t>CCA </a:t>
            </a:r>
            <a:r>
              <a:rPr lang="en-GB" dirty="0">
                <a:solidFill>
                  <a:srgbClr val="0070C0"/>
                </a:solidFill>
              </a:rPr>
              <a:t>Evaluation </a:t>
            </a:r>
            <a:r>
              <a:rPr lang="en-GB" dirty="0" smtClean="0">
                <a:solidFill>
                  <a:srgbClr val="0070C0"/>
                </a:solidFill>
              </a:rPr>
              <a:t>Report</a:t>
            </a:r>
            <a:endParaRPr lang="en-GB" dirty="0">
              <a:solidFill>
                <a:srgbClr val="0070C0"/>
              </a:solidFill>
            </a:endParaRPr>
          </a:p>
        </p:txBody>
      </p:sp>
      <p:sp>
        <p:nvSpPr>
          <p:cNvPr id="5" name="Tijdelijke aanduiding voor tekst 4"/>
          <p:cNvSpPr>
            <a:spLocks noGrp="1"/>
          </p:cNvSpPr>
          <p:nvPr>
            <p:ph type="body" sz="quarter" idx="13"/>
          </p:nvPr>
        </p:nvSpPr>
        <p:spPr>
          <a:xfrm>
            <a:off x="2988659" y="1079041"/>
            <a:ext cx="8863831" cy="3359395"/>
          </a:xfrm>
        </p:spPr>
        <p:txBody>
          <a:bodyPr/>
          <a:lstStyle/>
          <a:p>
            <a:pPr lvl="0"/>
            <a:r>
              <a:rPr lang="en-GB" dirty="0" smtClean="0"/>
              <a:t>The </a:t>
            </a:r>
            <a:r>
              <a:rPr lang="en-GB" dirty="0"/>
              <a:t>average level of underperformance was low and the level of overachievement of targets was greater.</a:t>
            </a:r>
          </a:p>
          <a:p>
            <a:pPr lvl="0"/>
            <a:r>
              <a:rPr lang="en-GB" dirty="0"/>
              <a:t>The Evaluation informed the Government of the strengths of the scheme and highlighted opportunities to improve it</a:t>
            </a:r>
          </a:p>
          <a:p>
            <a:pPr lvl="0"/>
            <a:r>
              <a:rPr lang="en-GB" dirty="0"/>
              <a:t> The CCA Evaluation Report can be accessed via this link:</a:t>
            </a:r>
          </a:p>
          <a:p>
            <a:r>
              <a:rPr lang="en-GB" u="sng" dirty="0">
                <a:hlinkClick r:id="rId3"/>
              </a:rPr>
              <a:t>https://</a:t>
            </a:r>
            <a:r>
              <a:rPr lang="en-GB" u="sng" dirty="0" smtClean="0">
                <a:hlinkClick r:id="rId3"/>
              </a:rPr>
              <a:t>www.gov.uk/government/publications/second-climate-change-agreements-scheme-evaluation</a:t>
            </a:r>
            <a:endParaRPr lang="en-GB" u="sng" dirty="0" smtClean="0"/>
          </a:p>
          <a:p>
            <a:endParaRPr lang="en-GB" u="sng" dirty="0"/>
          </a:p>
          <a:p>
            <a:endParaRPr lang="en-GB" u="sng" dirty="0" smtClean="0"/>
          </a:p>
          <a:p>
            <a:endParaRPr lang="en-GB" sz="600" dirty="0"/>
          </a:p>
          <a:p>
            <a:endParaRPr lang="en-GB" dirty="0" smtClean="0"/>
          </a:p>
        </p:txBody>
      </p:sp>
      <p:pic>
        <p:nvPicPr>
          <p:cNvPr id="6" name="Picture 5">
            <a:extLst>
              <a:ext uri="{FF2B5EF4-FFF2-40B4-BE49-F238E27FC236}">
                <a16:creationId xmlns:a16="http://schemas.microsoft.com/office/drawing/2014/main" xmlns="" id="{65479AC5-30BF-44B1-A930-4D8980FA0BBD}"/>
              </a:ext>
            </a:extLst>
          </p:cNvPr>
          <p:cNvPicPr>
            <a:picLocks noChangeAspect="1"/>
          </p:cNvPicPr>
          <p:nvPr/>
        </p:nvPicPr>
        <p:blipFill rotWithShape="1">
          <a:blip r:embed="rId4"/>
          <a:srcRect l="70109" t="4731" r="6903"/>
          <a:stretch/>
        </p:blipFill>
        <p:spPr>
          <a:xfrm>
            <a:off x="0" y="-10274"/>
            <a:ext cx="2802835" cy="6868274"/>
          </a:xfrm>
          <a:prstGeom prst="rect">
            <a:avLst/>
          </a:prstGeom>
        </p:spPr>
      </p:pic>
    </p:spTree>
    <p:extLst>
      <p:ext uri="{BB962C8B-B14F-4D97-AF65-F5344CB8AC3E}">
        <p14:creationId xmlns:p14="http://schemas.microsoft.com/office/powerpoint/2010/main" val="20154698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9" name="TextBox 8"/>
          <p:cNvSpPr txBox="1"/>
          <p:nvPr/>
        </p:nvSpPr>
        <p:spPr>
          <a:xfrm>
            <a:off x="371474" y="42327"/>
            <a:ext cx="4598091" cy="523220"/>
          </a:xfrm>
          <a:prstGeom prst="rect">
            <a:avLst/>
          </a:prstGeom>
          <a:noFill/>
        </p:spPr>
        <p:txBody>
          <a:bodyPr wrap="square" rtlCol="0">
            <a:spAutoFit/>
          </a:bodyPr>
          <a:lstStyle/>
          <a:p>
            <a:r>
              <a:rPr lang="en-GB" sz="2800" dirty="0" smtClean="0"/>
              <a:t>PR Activity</a:t>
            </a:r>
            <a:endParaRPr lang="en-GB" sz="2800" b="1" dirty="0">
              <a:solidFill>
                <a:schemeClr val="bg1"/>
              </a:solidFill>
            </a:endParaRPr>
          </a:p>
        </p:txBody>
      </p:sp>
    </p:spTree>
    <p:extLst>
      <p:ext uri="{BB962C8B-B14F-4D97-AF65-F5344CB8AC3E}">
        <p14:creationId xmlns:p14="http://schemas.microsoft.com/office/powerpoint/2010/main" val="35316165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48F4162D-7683-8148-A447-6AA6283EE13B}"/>
              </a:ext>
            </a:extLst>
          </p:cNvPr>
          <p:cNvSpPr>
            <a:spLocks noGrp="1"/>
          </p:cNvSpPr>
          <p:nvPr>
            <p:ph type="body" sz="quarter" idx="10"/>
          </p:nvPr>
        </p:nvSpPr>
        <p:spPr>
          <a:xfrm>
            <a:off x="424954" y="376785"/>
            <a:ext cx="3439123" cy="457199"/>
          </a:xfrm>
        </p:spPr>
        <p:txBody>
          <a:bodyPr/>
          <a:lstStyle/>
          <a:p>
            <a:r>
              <a:rPr lang="en-US" sz="2000" b="1" dirty="0" smtClean="0">
                <a:latin typeface="+mn-lt"/>
                <a:cs typeface="Calibri" panose="020F0502020204030204" pitchFamily="34" charset="0"/>
              </a:rPr>
              <a:t>Website</a:t>
            </a:r>
            <a:r>
              <a:rPr lang="en-US" dirty="0" smtClean="0">
                <a:latin typeface="+mn-lt"/>
                <a:cs typeface="Calibri" panose="020F0502020204030204" pitchFamily="34" charset="0"/>
              </a:rPr>
              <a:t> </a:t>
            </a:r>
            <a:endParaRPr lang="en-US" dirty="0">
              <a:latin typeface="+mn-lt"/>
              <a:cs typeface="Calibri" panose="020F0502020204030204" pitchFamily="34" charset="0"/>
            </a:endParaRPr>
          </a:p>
        </p:txBody>
      </p:sp>
      <p:pic>
        <p:nvPicPr>
          <p:cNvPr id="6" name="Picture 5">
            <a:extLst>
              <a:ext uri="{FF2B5EF4-FFF2-40B4-BE49-F238E27FC236}">
                <a16:creationId xmlns="" xmlns:a16="http://schemas.microsoft.com/office/drawing/2014/main" id="{FD7FC1B0-46C1-1B4B-9B09-1C2F26B65A3D}"/>
              </a:ext>
            </a:extLst>
          </p:cNvPr>
          <p:cNvPicPr>
            <a:picLocks noChangeAspect="1"/>
          </p:cNvPicPr>
          <p:nvPr/>
        </p:nvPicPr>
        <p:blipFill>
          <a:blip r:embed="rId3"/>
          <a:stretch>
            <a:fillRect/>
          </a:stretch>
        </p:blipFill>
        <p:spPr>
          <a:xfrm>
            <a:off x="424954" y="1053281"/>
            <a:ext cx="3545872" cy="2289589"/>
          </a:xfrm>
          <a:prstGeom prst="rect">
            <a:avLst/>
          </a:prstGeom>
        </p:spPr>
      </p:pic>
      <p:sp>
        <p:nvSpPr>
          <p:cNvPr id="8" name="TextBox 7"/>
          <p:cNvSpPr txBox="1"/>
          <p:nvPr/>
        </p:nvSpPr>
        <p:spPr>
          <a:xfrm>
            <a:off x="424954" y="3642248"/>
            <a:ext cx="3731342" cy="400110"/>
          </a:xfrm>
          <a:prstGeom prst="rect">
            <a:avLst/>
          </a:prstGeom>
          <a:noFill/>
        </p:spPr>
        <p:txBody>
          <a:bodyPr wrap="square" rtlCol="0">
            <a:spAutoFit/>
          </a:bodyPr>
          <a:lstStyle/>
          <a:p>
            <a:r>
              <a:rPr lang="en-US" sz="2000" b="1" dirty="0">
                <a:cs typeface="Calibri" panose="020F0502020204030204" pitchFamily="34" charset="0"/>
              </a:rPr>
              <a:t>Student </a:t>
            </a:r>
            <a:r>
              <a:rPr lang="en-US" sz="2000" b="1" dirty="0" err="1">
                <a:cs typeface="Calibri" panose="020F0502020204030204" pitchFamily="34" charset="0"/>
              </a:rPr>
              <a:t>Starpack</a:t>
            </a:r>
            <a:r>
              <a:rPr lang="en-US" sz="2000" b="1" dirty="0">
                <a:cs typeface="Calibri" panose="020F0502020204030204" pitchFamily="34" charset="0"/>
              </a:rPr>
              <a:t> </a:t>
            </a:r>
          </a:p>
        </p:txBody>
      </p:sp>
      <p:pic>
        <p:nvPicPr>
          <p:cNvPr id="9" name="Picture 8"/>
          <p:cNvPicPr>
            <a:picLocks noChangeAspect="1"/>
          </p:cNvPicPr>
          <p:nvPr/>
        </p:nvPicPr>
        <p:blipFill>
          <a:blip r:embed="rId4"/>
          <a:stretch>
            <a:fillRect/>
          </a:stretch>
        </p:blipFill>
        <p:spPr>
          <a:xfrm>
            <a:off x="499751" y="4242413"/>
            <a:ext cx="3471075" cy="2426382"/>
          </a:xfrm>
          <a:prstGeom prst="rect">
            <a:avLst/>
          </a:prstGeom>
        </p:spPr>
      </p:pic>
      <p:sp>
        <p:nvSpPr>
          <p:cNvPr id="10" name="Rectangle 9"/>
          <p:cNvSpPr/>
          <p:nvPr/>
        </p:nvSpPr>
        <p:spPr>
          <a:xfrm>
            <a:off x="5746470" y="603342"/>
            <a:ext cx="3095719" cy="369332"/>
          </a:xfrm>
          <a:prstGeom prst="rect">
            <a:avLst/>
          </a:prstGeom>
        </p:spPr>
        <p:txBody>
          <a:bodyPr wrap="none">
            <a:spAutoFit/>
          </a:bodyPr>
          <a:lstStyle/>
          <a:p>
            <a:r>
              <a:rPr lang="en-GB" b="1" dirty="0"/>
              <a:t>UK Packaging Awards </a:t>
            </a:r>
          </a:p>
        </p:txBody>
      </p:sp>
      <p:pic>
        <p:nvPicPr>
          <p:cNvPr id="12" name="Picture 11"/>
          <p:cNvPicPr>
            <a:picLocks noChangeAspect="1"/>
          </p:cNvPicPr>
          <p:nvPr/>
        </p:nvPicPr>
        <p:blipFill>
          <a:blip r:embed="rId5"/>
          <a:stretch>
            <a:fillRect/>
          </a:stretch>
        </p:blipFill>
        <p:spPr>
          <a:xfrm>
            <a:off x="5774421" y="1512975"/>
            <a:ext cx="5279594" cy="969348"/>
          </a:xfrm>
          <a:prstGeom prst="rect">
            <a:avLst/>
          </a:prstGeom>
        </p:spPr>
      </p:pic>
      <p:sp>
        <p:nvSpPr>
          <p:cNvPr id="14" name="TextBox 13"/>
          <p:cNvSpPr txBox="1"/>
          <p:nvPr/>
        </p:nvSpPr>
        <p:spPr>
          <a:xfrm>
            <a:off x="5746470" y="3642248"/>
            <a:ext cx="4055806" cy="369332"/>
          </a:xfrm>
          <a:prstGeom prst="rect">
            <a:avLst/>
          </a:prstGeom>
          <a:noFill/>
        </p:spPr>
        <p:txBody>
          <a:bodyPr wrap="square" rtlCol="0">
            <a:spAutoFit/>
          </a:bodyPr>
          <a:lstStyle/>
          <a:p>
            <a:r>
              <a:rPr lang="en-GB" b="1" dirty="0" smtClean="0"/>
              <a:t>One Poll Research</a:t>
            </a:r>
            <a:endParaRPr lang="en-GB" b="1" dirty="0"/>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9355" y="4266896"/>
            <a:ext cx="2514863" cy="1630004"/>
          </a:xfrm>
          <a:prstGeom prst="rect">
            <a:avLst/>
          </a:prstGeom>
        </p:spPr>
      </p:pic>
    </p:spTree>
    <p:extLst>
      <p:ext uri="{BB962C8B-B14F-4D97-AF65-F5344CB8AC3E}">
        <p14:creationId xmlns:p14="http://schemas.microsoft.com/office/powerpoint/2010/main" val="33920572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6BF3D2B-2928-B347-B749-196291C66787}"/>
              </a:ext>
            </a:extLst>
          </p:cNvPr>
          <p:cNvSpPr>
            <a:spLocks noGrp="1"/>
          </p:cNvSpPr>
          <p:nvPr>
            <p:ph type="body" sz="quarter" idx="10"/>
          </p:nvPr>
        </p:nvSpPr>
        <p:spPr>
          <a:xfrm>
            <a:off x="557307" y="258787"/>
            <a:ext cx="1949920" cy="457199"/>
          </a:xfrm>
        </p:spPr>
        <p:txBody>
          <a:bodyPr/>
          <a:lstStyle/>
          <a:p>
            <a:r>
              <a:rPr lang="en-US" sz="1800" b="1" dirty="0" smtClean="0">
                <a:latin typeface="+mn-lt"/>
                <a:cs typeface="Calibri" panose="020F0502020204030204" pitchFamily="34" charset="0"/>
              </a:rPr>
              <a:t>Blogs </a:t>
            </a:r>
            <a:endParaRPr lang="en-US" sz="1800" b="1" dirty="0">
              <a:latin typeface="+mn-lt"/>
              <a:cs typeface="Calibri" panose="020F0502020204030204" pitchFamily="34" charset="0"/>
            </a:endParaRPr>
          </a:p>
        </p:txBody>
      </p:sp>
      <p:pic>
        <p:nvPicPr>
          <p:cNvPr id="9" name="Picture 8"/>
          <p:cNvPicPr>
            <a:picLocks noChangeAspect="1"/>
          </p:cNvPicPr>
          <p:nvPr/>
        </p:nvPicPr>
        <p:blipFill>
          <a:blip r:embed="rId2"/>
          <a:stretch>
            <a:fillRect/>
          </a:stretch>
        </p:blipFill>
        <p:spPr>
          <a:xfrm>
            <a:off x="557307" y="715987"/>
            <a:ext cx="2108791" cy="2956362"/>
          </a:xfrm>
          <a:prstGeom prst="rect">
            <a:avLst/>
          </a:prstGeom>
        </p:spPr>
      </p:pic>
      <p:sp>
        <p:nvSpPr>
          <p:cNvPr id="10" name="TextBox 9"/>
          <p:cNvSpPr txBox="1"/>
          <p:nvPr/>
        </p:nvSpPr>
        <p:spPr>
          <a:xfrm>
            <a:off x="557306" y="4062869"/>
            <a:ext cx="3395261" cy="369332"/>
          </a:xfrm>
          <a:prstGeom prst="rect">
            <a:avLst/>
          </a:prstGeom>
          <a:noFill/>
        </p:spPr>
        <p:txBody>
          <a:bodyPr wrap="square" rtlCol="0">
            <a:spAutoFit/>
          </a:bodyPr>
          <a:lstStyle/>
          <a:p>
            <a:r>
              <a:rPr lang="en-GB" b="1" dirty="0" smtClean="0"/>
              <a:t>Packaging Innovations</a:t>
            </a:r>
            <a:endParaRPr lang="en-GB" b="1" dirty="0"/>
          </a:p>
        </p:txBody>
      </p:sp>
      <p:pic>
        <p:nvPicPr>
          <p:cNvPr id="11" name="Picture 10"/>
          <p:cNvPicPr>
            <a:picLocks noChangeAspect="1"/>
          </p:cNvPicPr>
          <p:nvPr/>
        </p:nvPicPr>
        <p:blipFill>
          <a:blip r:embed="rId3"/>
          <a:stretch>
            <a:fillRect/>
          </a:stretch>
        </p:blipFill>
        <p:spPr>
          <a:xfrm>
            <a:off x="557307" y="4616867"/>
            <a:ext cx="4291956" cy="2030144"/>
          </a:xfrm>
          <a:prstGeom prst="rect">
            <a:avLst/>
          </a:prstGeom>
        </p:spPr>
      </p:pic>
      <p:sp>
        <p:nvSpPr>
          <p:cNvPr id="14" name="TextBox 13"/>
          <p:cNvSpPr txBox="1"/>
          <p:nvPr/>
        </p:nvSpPr>
        <p:spPr>
          <a:xfrm>
            <a:off x="6371303" y="258787"/>
            <a:ext cx="1917291" cy="369332"/>
          </a:xfrm>
          <a:prstGeom prst="rect">
            <a:avLst/>
          </a:prstGeom>
          <a:noFill/>
        </p:spPr>
        <p:txBody>
          <a:bodyPr wrap="square" rtlCol="0">
            <a:spAutoFit/>
          </a:bodyPr>
          <a:lstStyle/>
          <a:p>
            <a:r>
              <a:rPr lang="en-GB" b="1" dirty="0" smtClean="0"/>
              <a:t>Social Media</a:t>
            </a:r>
            <a:endParaRPr lang="en-GB" b="1" dirty="0"/>
          </a:p>
        </p:txBody>
      </p:sp>
      <p:pic>
        <p:nvPicPr>
          <p:cNvPr id="15" name="Picture 14"/>
          <p:cNvPicPr>
            <a:picLocks noChangeAspect="1"/>
          </p:cNvPicPr>
          <p:nvPr/>
        </p:nvPicPr>
        <p:blipFill>
          <a:blip r:embed="rId4"/>
          <a:stretch>
            <a:fillRect/>
          </a:stretch>
        </p:blipFill>
        <p:spPr>
          <a:xfrm>
            <a:off x="5060333" y="840658"/>
            <a:ext cx="2269615" cy="2159992"/>
          </a:xfrm>
          <a:prstGeom prst="rect">
            <a:avLst/>
          </a:prstGeom>
        </p:spPr>
      </p:pic>
      <p:pic>
        <p:nvPicPr>
          <p:cNvPr id="17" name="Picture 16"/>
          <p:cNvPicPr>
            <a:picLocks noChangeAspect="1"/>
          </p:cNvPicPr>
          <p:nvPr/>
        </p:nvPicPr>
        <p:blipFill>
          <a:blip r:embed="rId5"/>
          <a:stretch>
            <a:fillRect/>
          </a:stretch>
        </p:blipFill>
        <p:spPr>
          <a:xfrm>
            <a:off x="7837798" y="840658"/>
            <a:ext cx="1854594" cy="2159992"/>
          </a:xfrm>
          <a:prstGeom prst="rect">
            <a:avLst/>
          </a:prstGeom>
        </p:spPr>
      </p:pic>
      <p:pic>
        <p:nvPicPr>
          <p:cNvPr id="18" name="Picture 17"/>
          <p:cNvPicPr>
            <a:picLocks noChangeAspect="1"/>
          </p:cNvPicPr>
          <p:nvPr/>
        </p:nvPicPr>
        <p:blipFill>
          <a:blip r:embed="rId6"/>
          <a:stretch>
            <a:fillRect/>
          </a:stretch>
        </p:blipFill>
        <p:spPr>
          <a:xfrm>
            <a:off x="10233659" y="840658"/>
            <a:ext cx="1504280" cy="2159992"/>
          </a:xfrm>
          <a:prstGeom prst="rect">
            <a:avLst/>
          </a:prstGeom>
        </p:spPr>
      </p:pic>
      <p:sp>
        <p:nvSpPr>
          <p:cNvPr id="19" name="TextBox 18"/>
          <p:cNvSpPr txBox="1"/>
          <p:nvPr/>
        </p:nvSpPr>
        <p:spPr>
          <a:xfrm>
            <a:off x="6546324" y="3424989"/>
            <a:ext cx="2344994" cy="369332"/>
          </a:xfrm>
          <a:prstGeom prst="rect">
            <a:avLst/>
          </a:prstGeom>
          <a:noFill/>
        </p:spPr>
        <p:txBody>
          <a:bodyPr wrap="square" rtlCol="0">
            <a:spAutoFit/>
          </a:bodyPr>
          <a:lstStyle/>
          <a:p>
            <a:r>
              <a:rPr lang="en-GB" b="1" dirty="0" smtClean="0"/>
              <a:t>Media Relations</a:t>
            </a:r>
            <a:endParaRPr lang="en-GB" b="1" dirty="0"/>
          </a:p>
        </p:txBody>
      </p:sp>
      <p:pic>
        <p:nvPicPr>
          <p:cNvPr id="20" name="Picture 19"/>
          <p:cNvPicPr>
            <a:picLocks noChangeAspect="1"/>
          </p:cNvPicPr>
          <p:nvPr/>
        </p:nvPicPr>
        <p:blipFill>
          <a:blip r:embed="rId7"/>
          <a:stretch>
            <a:fillRect/>
          </a:stretch>
        </p:blipFill>
        <p:spPr>
          <a:xfrm>
            <a:off x="6640911" y="3812741"/>
            <a:ext cx="1963202" cy="2834270"/>
          </a:xfrm>
          <a:prstGeom prst="rect">
            <a:avLst/>
          </a:prstGeom>
        </p:spPr>
      </p:pic>
    </p:spTree>
    <p:extLst>
      <p:ext uri="{BB962C8B-B14F-4D97-AF65-F5344CB8AC3E}">
        <p14:creationId xmlns:p14="http://schemas.microsoft.com/office/powerpoint/2010/main" val="17948559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 xmlns:a16="http://schemas.microsoft.com/office/drawing/2014/main" id="{629F4FDC-1310-41A3-A024-194F5F7493CF}"/>
              </a:ext>
            </a:extLst>
          </p:cNvPr>
          <p:cNvSpPr txBox="1">
            <a:spLocks/>
          </p:cNvSpPr>
          <p:nvPr/>
        </p:nvSpPr>
        <p:spPr>
          <a:xfrm>
            <a:off x="372724" y="215422"/>
            <a:ext cx="9308651" cy="561266"/>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US" dirty="0"/>
              <a:t>MPMA Annual Dinner </a:t>
            </a:r>
            <a:endParaRPr lang="en-GB" dirty="0"/>
          </a:p>
        </p:txBody>
      </p:sp>
      <p:sp>
        <p:nvSpPr>
          <p:cNvPr id="2" name="TextBox 1"/>
          <p:cNvSpPr txBox="1"/>
          <p:nvPr/>
        </p:nvSpPr>
        <p:spPr>
          <a:xfrm>
            <a:off x="372724" y="1108806"/>
            <a:ext cx="9308651" cy="400110"/>
          </a:xfrm>
          <a:prstGeom prst="rect">
            <a:avLst/>
          </a:prstGeom>
          <a:noFill/>
        </p:spPr>
        <p:txBody>
          <a:bodyPr wrap="square" rtlCol="0">
            <a:spAutoFit/>
          </a:bodyPr>
          <a:lstStyle/>
          <a:p>
            <a:r>
              <a:rPr lang="en-GB" sz="2000" dirty="0" smtClean="0">
                <a:solidFill>
                  <a:schemeClr val="tx1">
                    <a:lumMod val="50000"/>
                  </a:schemeClr>
                </a:solidFill>
              </a:rPr>
              <a:t>Friday 13</a:t>
            </a:r>
            <a:r>
              <a:rPr lang="en-GB" sz="2000" baseline="30000" dirty="0" smtClean="0">
                <a:solidFill>
                  <a:schemeClr val="tx1">
                    <a:lumMod val="50000"/>
                  </a:schemeClr>
                </a:solidFill>
              </a:rPr>
              <a:t>th</a:t>
            </a:r>
            <a:r>
              <a:rPr lang="en-GB" sz="2000" dirty="0" smtClean="0">
                <a:solidFill>
                  <a:schemeClr val="tx1">
                    <a:lumMod val="50000"/>
                  </a:schemeClr>
                </a:solidFill>
              </a:rPr>
              <a:t> November 2020, Drapers’ Hall</a:t>
            </a:r>
          </a:p>
        </p:txBody>
      </p:sp>
      <p:pic>
        <p:nvPicPr>
          <p:cNvPr id="3" name="Picture 2"/>
          <p:cNvPicPr>
            <a:picLocks noChangeAspect="1"/>
          </p:cNvPicPr>
          <p:nvPr/>
        </p:nvPicPr>
        <p:blipFill>
          <a:blip r:embed="rId3"/>
          <a:stretch>
            <a:fillRect/>
          </a:stretch>
        </p:blipFill>
        <p:spPr>
          <a:xfrm>
            <a:off x="3378365" y="2339594"/>
            <a:ext cx="3627120" cy="2423160"/>
          </a:xfrm>
          <a:prstGeom prst="rect">
            <a:avLst/>
          </a:prstGeom>
        </p:spPr>
      </p:pic>
      <p:pic>
        <p:nvPicPr>
          <p:cNvPr id="21" name="Picture 20"/>
          <p:cNvPicPr>
            <a:picLocks noChangeAspect="1"/>
          </p:cNvPicPr>
          <p:nvPr/>
        </p:nvPicPr>
        <p:blipFill>
          <a:blip r:embed="rId4"/>
          <a:stretch>
            <a:fillRect/>
          </a:stretch>
        </p:blipFill>
        <p:spPr>
          <a:xfrm>
            <a:off x="6826169" y="339344"/>
            <a:ext cx="2659380" cy="4000500"/>
          </a:xfrm>
          <a:prstGeom prst="rect">
            <a:avLst/>
          </a:prstGeom>
        </p:spPr>
      </p:pic>
      <p:sp>
        <p:nvSpPr>
          <p:cNvPr id="8" name="TextBox 7"/>
          <p:cNvSpPr txBox="1"/>
          <p:nvPr/>
        </p:nvSpPr>
        <p:spPr>
          <a:xfrm>
            <a:off x="3141407" y="5261313"/>
            <a:ext cx="5014452" cy="523220"/>
          </a:xfrm>
          <a:prstGeom prst="rect">
            <a:avLst/>
          </a:prstGeom>
          <a:solidFill>
            <a:srgbClr val="00CCFF"/>
          </a:solidFill>
        </p:spPr>
        <p:txBody>
          <a:bodyPr wrap="square" rtlCol="0">
            <a:spAutoFit/>
          </a:bodyPr>
          <a:lstStyle/>
          <a:p>
            <a:r>
              <a:rPr lang="en-GB" sz="2800" b="1" dirty="0" smtClean="0"/>
              <a:t>Do we cancel for 2020 ?</a:t>
            </a:r>
            <a:endParaRPr lang="en-GB" sz="2800" b="1" dirty="0"/>
          </a:p>
        </p:txBody>
      </p:sp>
    </p:spTree>
    <p:extLst>
      <p:ext uri="{BB962C8B-B14F-4D97-AF65-F5344CB8AC3E}">
        <p14:creationId xmlns:p14="http://schemas.microsoft.com/office/powerpoint/2010/main" val="17678087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2">
            <a:extLst>
              <a:ext uri="{FF2B5EF4-FFF2-40B4-BE49-F238E27FC236}">
                <a16:creationId xmlns="" xmlns:a16="http://schemas.microsoft.com/office/drawing/2014/main" id="{5F758B14-60F6-8B4E-B4E0-FE12A78383BE}"/>
              </a:ext>
            </a:extLst>
          </p:cNvPr>
          <p:cNvSpPr>
            <a:spLocks noGrp="1"/>
          </p:cNvSpPr>
          <p:nvPr>
            <p:ph type="body" sz="quarter" idx="11"/>
          </p:nvPr>
        </p:nvSpPr>
        <p:spPr>
          <a:xfrm>
            <a:off x="309716" y="298958"/>
            <a:ext cx="6570557" cy="457199"/>
          </a:xfrm>
        </p:spPr>
        <p:txBody>
          <a:bodyPr/>
          <a:lstStyle/>
          <a:p>
            <a:r>
              <a:rPr lang="en-GB" dirty="0" smtClean="0"/>
              <a:t>Canned Food UK </a:t>
            </a:r>
            <a:endParaRPr lang="en-GB" noProof="0" dirty="0"/>
          </a:p>
        </p:txBody>
      </p:sp>
      <p:sp>
        <p:nvSpPr>
          <p:cNvPr id="6" name="Text Placeholder 6">
            <a:extLst>
              <a:ext uri="{FF2B5EF4-FFF2-40B4-BE49-F238E27FC236}">
                <a16:creationId xmlns="" xmlns:a16="http://schemas.microsoft.com/office/drawing/2014/main" id="{300C07D5-DF04-9C49-BA56-CBED739AD10C}"/>
              </a:ext>
            </a:extLst>
          </p:cNvPr>
          <p:cNvSpPr txBox="1">
            <a:spLocks/>
          </p:cNvSpPr>
          <p:nvPr/>
        </p:nvSpPr>
        <p:spPr>
          <a:xfrm>
            <a:off x="7543800" y="1685925"/>
            <a:ext cx="4075246" cy="3952932"/>
          </a:xfrm>
          <a:prstGeom prst="rect">
            <a:avLst/>
          </a:prstGeom>
        </p:spPr>
        <p:txBody>
          <a:bodyPr anchor="t"/>
          <a:lstStyle>
            <a:lvl1pPr marL="228600" indent="-228600" algn="l" defTabSz="914400" rtl="0" eaLnBrk="1" latinLnBrk="0" hangingPunct="1">
              <a:lnSpc>
                <a:spcPct val="100000"/>
              </a:lnSpc>
              <a:spcBef>
                <a:spcPts val="1000"/>
              </a:spcBef>
              <a:buClr>
                <a:schemeClr val="accent1"/>
              </a:buClr>
              <a:buFont typeface="Arial"/>
              <a:buChar char="•"/>
              <a:defRPr sz="1800" kern="1200" baseline="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600" b="1" dirty="0">
              <a:solidFill>
                <a:schemeClr val="tx2"/>
              </a:solidFill>
            </a:endParaRPr>
          </a:p>
          <a:p>
            <a:endParaRPr lang="en-US" sz="1600" dirty="0">
              <a:solidFill>
                <a:schemeClr val="tx2"/>
              </a:solidFill>
            </a:endParaRPr>
          </a:p>
        </p:txBody>
      </p:sp>
      <p:pic>
        <p:nvPicPr>
          <p:cNvPr id="10" name="Picture 9"/>
          <p:cNvPicPr>
            <a:picLocks noChangeAspect="1"/>
          </p:cNvPicPr>
          <p:nvPr/>
        </p:nvPicPr>
        <p:blipFill>
          <a:blip r:embed="rId3"/>
          <a:stretch>
            <a:fillRect/>
          </a:stretch>
        </p:blipFill>
        <p:spPr>
          <a:xfrm>
            <a:off x="621346" y="1482944"/>
            <a:ext cx="2478811" cy="3197439"/>
          </a:xfrm>
          <a:prstGeom prst="rect">
            <a:avLst/>
          </a:prstGeom>
        </p:spPr>
      </p:pic>
      <p:sp>
        <p:nvSpPr>
          <p:cNvPr id="11" name="TextBox 10"/>
          <p:cNvSpPr txBox="1"/>
          <p:nvPr/>
        </p:nvSpPr>
        <p:spPr>
          <a:xfrm>
            <a:off x="233502" y="1165123"/>
            <a:ext cx="3721162" cy="369332"/>
          </a:xfrm>
          <a:prstGeom prst="rect">
            <a:avLst/>
          </a:prstGeom>
          <a:noFill/>
        </p:spPr>
        <p:txBody>
          <a:bodyPr wrap="square" rtlCol="0">
            <a:spAutoFit/>
          </a:bodyPr>
          <a:lstStyle/>
          <a:p>
            <a:r>
              <a:rPr lang="en-GB" b="1" dirty="0" smtClean="0"/>
              <a:t>Jack Monroe new recipes</a:t>
            </a:r>
            <a:endParaRPr lang="en-GB" b="1" dirty="0"/>
          </a:p>
        </p:txBody>
      </p:sp>
      <p:sp>
        <p:nvSpPr>
          <p:cNvPr id="12" name="TextBox 11"/>
          <p:cNvSpPr txBox="1"/>
          <p:nvPr/>
        </p:nvSpPr>
        <p:spPr>
          <a:xfrm>
            <a:off x="4149926" y="1165123"/>
            <a:ext cx="3815945" cy="369332"/>
          </a:xfrm>
          <a:prstGeom prst="rect">
            <a:avLst/>
          </a:prstGeom>
          <a:noFill/>
        </p:spPr>
        <p:txBody>
          <a:bodyPr wrap="square" rtlCol="0">
            <a:spAutoFit/>
          </a:bodyPr>
          <a:lstStyle/>
          <a:p>
            <a:r>
              <a:rPr lang="en-GB" b="1" dirty="0" smtClean="0"/>
              <a:t>Lola Milne new campaign</a:t>
            </a:r>
            <a:endParaRPr lang="en-GB" b="1" dirty="0"/>
          </a:p>
        </p:txBody>
      </p:sp>
      <p:pic>
        <p:nvPicPr>
          <p:cNvPr id="13" name="Picture 12"/>
          <p:cNvPicPr>
            <a:picLocks noChangeAspect="1"/>
          </p:cNvPicPr>
          <p:nvPr/>
        </p:nvPicPr>
        <p:blipFill>
          <a:blip r:embed="rId4"/>
          <a:stretch>
            <a:fillRect/>
          </a:stretch>
        </p:blipFill>
        <p:spPr>
          <a:xfrm>
            <a:off x="4838074" y="1593438"/>
            <a:ext cx="2152064" cy="2997303"/>
          </a:xfrm>
          <a:prstGeom prst="rect">
            <a:avLst/>
          </a:prstGeom>
        </p:spPr>
      </p:pic>
      <p:sp>
        <p:nvSpPr>
          <p:cNvPr id="14" name="TextBox 13"/>
          <p:cNvSpPr txBox="1"/>
          <p:nvPr/>
        </p:nvSpPr>
        <p:spPr>
          <a:xfrm>
            <a:off x="8114864" y="1209439"/>
            <a:ext cx="4077136" cy="369332"/>
          </a:xfrm>
          <a:prstGeom prst="rect">
            <a:avLst/>
          </a:prstGeom>
          <a:noFill/>
        </p:spPr>
        <p:txBody>
          <a:bodyPr wrap="square" rtlCol="0">
            <a:spAutoFit/>
          </a:bodyPr>
          <a:lstStyle/>
          <a:p>
            <a:r>
              <a:rPr lang="en-GB" b="1" dirty="0" smtClean="0"/>
              <a:t>Packaging Design Challenge</a:t>
            </a:r>
            <a:endParaRPr lang="en-GB" b="1" dirty="0"/>
          </a:p>
        </p:txBody>
      </p:sp>
      <p:pic>
        <p:nvPicPr>
          <p:cNvPr id="15" name="Picture 14"/>
          <p:cNvPicPr>
            <a:picLocks noChangeAspect="1"/>
          </p:cNvPicPr>
          <p:nvPr/>
        </p:nvPicPr>
        <p:blipFill>
          <a:blip r:embed="rId5"/>
          <a:stretch>
            <a:fillRect/>
          </a:stretch>
        </p:blipFill>
        <p:spPr>
          <a:xfrm>
            <a:off x="8475828" y="1730241"/>
            <a:ext cx="3386702" cy="2839065"/>
          </a:xfrm>
          <a:prstGeom prst="rect">
            <a:avLst/>
          </a:prstGeom>
        </p:spPr>
      </p:pic>
    </p:spTree>
    <p:extLst>
      <p:ext uri="{BB962C8B-B14F-4D97-AF65-F5344CB8AC3E}">
        <p14:creationId xmlns:p14="http://schemas.microsoft.com/office/powerpoint/2010/main" val="1753841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2">
            <a:extLst>
              <a:ext uri="{FF2B5EF4-FFF2-40B4-BE49-F238E27FC236}">
                <a16:creationId xmlns="" xmlns:a16="http://schemas.microsoft.com/office/drawing/2014/main" id="{5F758B14-60F6-8B4E-B4E0-FE12A78383BE}"/>
              </a:ext>
            </a:extLst>
          </p:cNvPr>
          <p:cNvSpPr>
            <a:spLocks noGrp="1"/>
          </p:cNvSpPr>
          <p:nvPr>
            <p:ph type="body" sz="quarter" idx="11"/>
          </p:nvPr>
        </p:nvSpPr>
        <p:spPr>
          <a:xfrm>
            <a:off x="459997" y="167305"/>
            <a:ext cx="6570557" cy="457199"/>
          </a:xfrm>
        </p:spPr>
        <p:txBody>
          <a:bodyPr/>
          <a:lstStyle/>
          <a:p>
            <a:r>
              <a:rPr lang="en-GB" dirty="0" smtClean="0"/>
              <a:t>Canned Food UK </a:t>
            </a:r>
            <a:endParaRPr lang="en-GB" noProof="0" dirty="0"/>
          </a:p>
        </p:txBody>
      </p:sp>
      <p:sp>
        <p:nvSpPr>
          <p:cNvPr id="6" name="Text Placeholder 6">
            <a:extLst>
              <a:ext uri="{FF2B5EF4-FFF2-40B4-BE49-F238E27FC236}">
                <a16:creationId xmlns="" xmlns:a16="http://schemas.microsoft.com/office/drawing/2014/main" id="{300C07D5-DF04-9C49-BA56-CBED739AD10C}"/>
              </a:ext>
            </a:extLst>
          </p:cNvPr>
          <p:cNvSpPr txBox="1">
            <a:spLocks/>
          </p:cNvSpPr>
          <p:nvPr/>
        </p:nvSpPr>
        <p:spPr>
          <a:xfrm>
            <a:off x="4881715" y="954677"/>
            <a:ext cx="6737331" cy="4684180"/>
          </a:xfrm>
          <a:prstGeom prst="rect">
            <a:avLst/>
          </a:prstGeom>
        </p:spPr>
        <p:txBody>
          <a:bodyPr anchor="t"/>
          <a:lstStyle>
            <a:lvl1pPr marL="228600" indent="-228600" algn="l" defTabSz="914400" rtl="0" eaLnBrk="1" latinLnBrk="0" hangingPunct="1">
              <a:lnSpc>
                <a:spcPct val="100000"/>
              </a:lnSpc>
              <a:spcBef>
                <a:spcPts val="1000"/>
              </a:spcBef>
              <a:buClr>
                <a:schemeClr val="accent1"/>
              </a:buClr>
              <a:buFont typeface="Arial"/>
              <a:buChar char="•"/>
              <a:defRPr sz="1800" kern="1200" baseline="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600" b="1" dirty="0">
              <a:solidFill>
                <a:schemeClr val="tx2"/>
              </a:solidFill>
            </a:endParaRPr>
          </a:p>
          <a:p>
            <a:endParaRPr lang="en-US" sz="1600" dirty="0">
              <a:solidFill>
                <a:schemeClr val="tx2"/>
              </a:solidFill>
            </a:endParaRPr>
          </a:p>
        </p:txBody>
      </p:sp>
      <p:sp>
        <p:nvSpPr>
          <p:cNvPr id="4" name="TextBox 3"/>
          <p:cNvSpPr txBox="1"/>
          <p:nvPr/>
        </p:nvSpPr>
        <p:spPr>
          <a:xfrm>
            <a:off x="619432" y="1091381"/>
            <a:ext cx="3259394" cy="369332"/>
          </a:xfrm>
          <a:prstGeom prst="rect">
            <a:avLst/>
          </a:prstGeom>
          <a:noFill/>
        </p:spPr>
        <p:txBody>
          <a:bodyPr wrap="square" rtlCol="0">
            <a:spAutoFit/>
          </a:bodyPr>
          <a:lstStyle/>
          <a:p>
            <a:r>
              <a:rPr lang="en-GB" b="1" dirty="0" smtClean="0"/>
              <a:t>Social Media</a:t>
            </a:r>
            <a:endParaRPr lang="en-GB" b="1" dirty="0"/>
          </a:p>
        </p:txBody>
      </p:sp>
      <p:pic>
        <p:nvPicPr>
          <p:cNvPr id="9" name="Picture 8"/>
          <p:cNvPicPr>
            <a:picLocks noChangeAspect="1"/>
          </p:cNvPicPr>
          <p:nvPr/>
        </p:nvPicPr>
        <p:blipFill>
          <a:blip r:embed="rId3"/>
          <a:stretch>
            <a:fillRect/>
          </a:stretch>
        </p:blipFill>
        <p:spPr>
          <a:xfrm>
            <a:off x="576037" y="1615737"/>
            <a:ext cx="2108169" cy="3750108"/>
          </a:xfrm>
          <a:prstGeom prst="rect">
            <a:avLst/>
          </a:prstGeom>
        </p:spPr>
      </p:pic>
      <p:pic>
        <p:nvPicPr>
          <p:cNvPr id="10" name="Picture 9"/>
          <p:cNvPicPr>
            <a:picLocks noChangeAspect="1"/>
          </p:cNvPicPr>
          <p:nvPr/>
        </p:nvPicPr>
        <p:blipFill>
          <a:blip r:embed="rId4"/>
          <a:stretch>
            <a:fillRect/>
          </a:stretch>
        </p:blipFill>
        <p:spPr>
          <a:xfrm>
            <a:off x="3050762" y="1615736"/>
            <a:ext cx="2078916" cy="3688400"/>
          </a:xfrm>
          <a:prstGeom prst="rect">
            <a:avLst/>
          </a:prstGeom>
        </p:spPr>
      </p:pic>
      <p:sp>
        <p:nvSpPr>
          <p:cNvPr id="11" name="TextBox 10"/>
          <p:cNvSpPr txBox="1"/>
          <p:nvPr/>
        </p:nvSpPr>
        <p:spPr>
          <a:xfrm>
            <a:off x="7275646" y="1091381"/>
            <a:ext cx="2241319" cy="369332"/>
          </a:xfrm>
          <a:prstGeom prst="rect">
            <a:avLst/>
          </a:prstGeom>
          <a:noFill/>
        </p:spPr>
        <p:txBody>
          <a:bodyPr wrap="none" rtlCol="0">
            <a:spAutoFit/>
          </a:bodyPr>
          <a:lstStyle/>
          <a:p>
            <a:r>
              <a:rPr lang="en-GB" b="1" dirty="0" smtClean="0"/>
              <a:t>Media Relations</a:t>
            </a:r>
            <a:endParaRPr lang="en-GB" b="1" dirty="0"/>
          </a:p>
        </p:txBody>
      </p:sp>
      <p:pic>
        <p:nvPicPr>
          <p:cNvPr id="13" name="Picture 12"/>
          <p:cNvPicPr>
            <a:picLocks noChangeAspect="1"/>
          </p:cNvPicPr>
          <p:nvPr/>
        </p:nvPicPr>
        <p:blipFill>
          <a:blip r:embed="rId5"/>
          <a:stretch>
            <a:fillRect/>
          </a:stretch>
        </p:blipFill>
        <p:spPr>
          <a:xfrm>
            <a:off x="7275646" y="1938216"/>
            <a:ext cx="4343400" cy="3105150"/>
          </a:xfrm>
          <a:prstGeom prst="rect">
            <a:avLst/>
          </a:prstGeom>
        </p:spPr>
      </p:pic>
    </p:spTree>
    <p:extLst>
      <p:ext uri="{BB962C8B-B14F-4D97-AF65-F5344CB8AC3E}">
        <p14:creationId xmlns:p14="http://schemas.microsoft.com/office/powerpoint/2010/main" val="22051408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3627" y="430132"/>
            <a:ext cx="10515600" cy="636041"/>
          </a:xfrm>
        </p:spPr>
        <p:txBody>
          <a:bodyPr>
            <a:normAutofit fontScale="90000"/>
          </a:bodyPr>
          <a:lstStyle/>
          <a:p>
            <a:pPr algn="l" defTabSz="548640" eaLnBrk="0" hangingPunct="0">
              <a:spcBef>
                <a:spcPts val="0"/>
              </a:spcBef>
              <a:spcAft>
                <a:spcPts val="800"/>
              </a:spcAft>
              <a:buClr>
                <a:srgbClr val="009D32"/>
              </a:buClr>
              <a:buSzPct val="110000"/>
              <a:tabLst>
                <a:tab pos="457200" algn="l"/>
              </a:tabLst>
            </a:pPr>
            <a:r>
              <a:rPr lang="en-GB" dirty="0">
                <a:solidFill>
                  <a:schemeClr val="accent6">
                    <a:lumMod val="75000"/>
                  </a:schemeClr>
                </a:solidFill>
              </a:rPr>
              <a:t>So, what can be done?</a:t>
            </a:r>
          </a:p>
        </p:txBody>
      </p:sp>
      <p:sp>
        <p:nvSpPr>
          <p:cNvPr id="7" name="Content Placeholder 4">
            <a:extLst>
              <a:ext uri="{FF2B5EF4-FFF2-40B4-BE49-F238E27FC236}">
                <a16:creationId xmlns:a16="http://schemas.microsoft.com/office/drawing/2014/main" xmlns="" id="{D6A3EEDC-7A59-4B86-96CD-7B682812E765}"/>
              </a:ext>
            </a:extLst>
          </p:cNvPr>
          <p:cNvSpPr txBox="1">
            <a:spLocks/>
          </p:cNvSpPr>
          <p:nvPr/>
        </p:nvSpPr>
        <p:spPr>
          <a:xfrm>
            <a:off x="303627" y="1457216"/>
            <a:ext cx="11475662" cy="4837607"/>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9263" indent="-449263" defTabSz="548640" eaLnBrk="0" hangingPunct="0">
              <a:spcBef>
                <a:spcPts val="0"/>
              </a:spcBef>
              <a:spcAft>
                <a:spcPts val="800"/>
              </a:spcAft>
              <a:buClr>
                <a:srgbClr val="009D32"/>
              </a:buClr>
              <a:buSzPct val="110000"/>
              <a:buFont typeface="Wingdings" panose="05000000000000000000" pitchFamily="2" charset="2"/>
              <a:buChar char="Ø"/>
              <a:tabLst>
                <a:tab pos="457200" algn="l"/>
              </a:tabLst>
            </a:pPr>
            <a:r>
              <a:rPr lang="en-US" sz="3000" b="1" dirty="0">
                <a:solidFill>
                  <a:schemeClr val="accent6">
                    <a:lumMod val="75000"/>
                  </a:schemeClr>
                </a:solidFill>
              </a:rPr>
              <a:t>Collaboration </a:t>
            </a:r>
            <a:r>
              <a:rPr lang="en-US" sz="3000" dirty="0">
                <a:solidFill>
                  <a:schemeClr val="accent6">
                    <a:lumMod val="75000"/>
                  </a:schemeClr>
                </a:solidFill>
              </a:rPr>
              <a:t>between Government &amp; industry to remove the road blocks to increasing the use of secondary metals</a:t>
            </a:r>
          </a:p>
          <a:p>
            <a:pPr marL="449263" indent="-449263" defTabSz="548640" eaLnBrk="0" hangingPunct="0">
              <a:spcBef>
                <a:spcPts val="0"/>
              </a:spcBef>
              <a:spcAft>
                <a:spcPts val="800"/>
              </a:spcAft>
              <a:buClr>
                <a:srgbClr val="009D32"/>
              </a:buClr>
              <a:buSzPct val="110000"/>
              <a:buFont typeface="Wingdings" panose="05000000000000000000" pitchFamily="2" charset="2"/>
              <a:buChar char="Ø"/>
              <a:tabLst>
                <a:tab pos="457200" algn="l"/>
              </a:tabLst>
            </a:pPr>
            <a:r>
              <a:rPr lang="en-US" sz="3000" b="1" dirty="0">
                <a:solidFill>
                  <a:schemeClr val="accent6">
                    <a:lumMod val="75000"/>
                  </a:schemeClr>
                </a:solidFill>
              </a:rPr>
              <a:t>Green Procurement: </a:t>
            </a:r>
            <a:r>
              <a:rPr lang="en-US" sz="3000" dirty="0">
                <a:solidFill>
                  <a:schemeClr val="accent6">
                    <a:lumMod val="75000"/>
                  </a:schemeClr>
                </a:solidFill>
              </a:rPr>
              <a:t>Even just asking your suppliers about recycled content, embedded carbon and eco-design will signal a new direction</a:t>
            </a:r>
          </a:p>
          <a:p>
            <a:pPr marL="449263" indent="-449263" defTabSz="548640" eaLnBrk="0" hangingPunct="0">
              <a:spcBef>
                <a:spcPts val="0"/>
              </a:spcBef>
              <a:spcAft>
                <a:spcPts val="800"/>
              </a:spcAft>
              <a:buClr>
                <a:srgbClr val="009D32"/>
              </a:buClr>
              <a:buSzPct val="110000"/>
              <a:buFont typeface="Wingdings" panose="05000000000000000000" pitchFamily="2" charset="2"/>
              <a:buChar char="Ø"/>
              <a:tabLst>
                <a:tab pos="457200" algn="l"/>
              </a:tabLst>
            </a:pPr>
            <a:r>
              <a:rPr lang="en-US" sz="3000" b="1" dirty="0">
                <a:solidFill>
                  <a:schemeClr val="accent6">
                    <a:lumMod val="75000"/>
                  </a:schemeClr>
                </a:solidFill>
              </a:rPr>
              <a:t>Pull Mechanisms: </a:t>
            </a:r>
            <a:r>
              <a:rPr lang="en-US" sz="3000" dirty="0">
                <a:solidFill>
                  <a:schemeClr val="accent6">
                    <a:lumMod val="75000"/>
                  </a:schemeClr>
                </a:solidFill>
              </a:rPr>
              <a:t>Tax incentives for those using much higher recycled content</a:t>
            </a:r>
          </a:p>
          <a:p>
            <a:pPr marL="449263" indent="-449263" defTabSz="548640" eaLnBrk="0" hangingPunct="0">
              <a:spcBef>
                <a:spcPts val="0"/>
              </a:spcBef>
              <a:spcAft>
                <a:spcPts val="800"/>
              </a:spcAft>
              <a:buClr>
                <a:srgbClr val="009D32"/>
              </a:buClr>
              <a:buSzPct val="110000"/>
              <a:buFont typeface="Wingdings" panose="05000000000000000000" pitchFamily="2" charset="2"/>
              <a:buChar char="Ø"/>
              <a:tabLst>
                <a:tab pos="457200" algn="l"/>
              </a:tabLst>
            </a:pPr>
            <a:r>
              <a:rPr lang="en-US" sz="3000" b="1" dirty="0">
                <a:solidFill>
                  <a:schemeClr val="accent6">
                    <a:lumMod val="75000"/>
                  </a:schemeClr>
                </a:solidFill>
              </a:rPr>
              <a:t>Eco-design: </a:t>
            </a:r>
            <a:r>
              <a:rPr lang="en-US" sz="3000" dirty="0">
                <a:solidFill>
                  <a:schemeClr val="accent6">
                    <a:lumMod val="75000"/>
                  </a:schemeClr>
                </a:solidFill>
              </a:rPr>
              <a:t>Creating a balance between “Design for manufacture” and “Design for re-use or recycling”</a:t>
            </a:r>
          </a:p>
          <a:p>
            <a:pPr marL="449263" indent="-449263" defTabSz="548640" eaLnBrk="0" hangingPunct="0">
              <a:spcBef>
                <a:spcPts val="0"/>
              </a:spcBef>
              <a:spcAft>
                <a:spcPts val="800"/>
              </a:spcAft>
              <a:buClr>
                <a:srgbClr val="009D32"/>
              </a:buClr>
              <a:buSzPct val="110000"/>
              <a:buFont typeface="Wingdings" panose="05000000000000000000" pitchFamily="2" charset="2"/>
              <a:buChar char="Ø"/>
              <a:tabLst>
                <a:tab pos="457200" algn="l"/>
              </a:tabLst>
            </a:pPr>
            <a:r>
              <a:rPr lang="en-US" sz="3000" b="1" dirty="0">
                <a:solidFill>
                  <a:schemeClr val="accent6">
                    <a:lumMod val="75000"/>
                  </a:schemeClr>
                </a:solidFill>
              </a:rPr>
              <a:t>Research</a:t>
            </a:r>
            <a:r>
              <a:rPr lang="en-US" sz="3000" dirty="0">
                <a:solidFill>
                  <a:schemeClr val="accent6">
                    <a:lumMod val="75000"/>
                  </a:schemeClr>
                </a:solidFill>
              </a:rPr>
              <a:t> into better and more efficient ways of extracting clean single stream materials</a:t>
            </a:r>
          </a:p>
        </p:txBody>
      </p:sp>
      <p:pic>
        <p:nvPicPr>
          <p:cNvPr id="4" name="Picture 3">
            <a:extLst>
              <a:ext uri="{FF2B5EF4-FFF2-40B4-BE49-F238E27FC236}">
                <a16:creationId xmlns:a16="http://schemas.microsoft.com/office/drawing/2014/main" xmlns="" id="{65479AC5-30BF-44B1-A930-4D8980FA0BBD}"/>
              </a:ext>
            </a:extLst>
          </p:cNvPr>
          <p:cNvPicPr>
            <a:picLocks noChangeAspect="1"/>
          </p:cNvPicPr>
          <p:nvPr/>
        </p:nvPicPr>
        <p:blipFill>
          <a:blip r:embed="rId3"/>
          <a:stretch>
            <a:fillRect/>
          </a:stretch>
        </p:blipFill>
        <p:spPr>
          <a:xfrm>
            <a:off x="0" y="0"/>
            <a:ext cx="12192000" cy="7209300"/>
          </a:xfrm>
          <a:prstGeom prst="rect">
            <a:avLst/>
          </a:prstGeom>
        </p:spPr>
      </p:pic>
      <p:sp>
        <p:nvSpPr>
          <p:cNvPr id="2" name="TextBox 1">
            <a:extLst>
              <a:ext uri="{FF2B5EF4-FFF2-40B4-BE49-F238E27FC236}">
                <a16:creationId xmlns:a16="http://schemas.microsoft.com/office/drawing/2014/main" xmlns="" id="{A5E8FFA4-CCE1-4240-BDED-704F7A391BB1}"/>
              </a:ext>
            </a:extLst>
          </p:cNvPr>
          <p:cNvSpPr txBox="1"/>
          <p:nvPr/>
        </p:nvSpPr>
        <p:spPr>
          <a:xfrm>
            <a:off x="158822" y="219573"/>
            <a:ext cx="3145809" cy="646331"/>
          </a:xfrm>
          <a:prstGeom prst="rect">
            <a:avLst/>
          </a:prstGeom>
          <a:noFill/>
        </p:spPr>
        <p:txBody>
          <a:bodyPr wrap="square" rtlCol="0">
            <a:spAutoFit/>
          </a:bodyPr>
          <a:lstStyle/>
          <a:p>
            <a:r>
              <a:rPr lang="en-GB" sz="3500" b="1" dirty="0">
                <a:solidFill>
                  <a:schemeClr val="bg1"/>
                </a:solidFill>
                <a:latin typeface="Calibri Light" panose="020F0302020204030204" pitchFamily="34" charset="0"/>
                <a:cs typeface="Calibri Light" panose="020F0302020204030204" pitchFamily="34" charset="0"/>
              </a:rPr>
              <a:t>Environment</a:t>
            </a:r>
          </a:p>
        </p:txBody>
      </p:sp>
    </p:spTree>
    <p:extLst>
      <p:ext uri="{BB962C8B-B14F-4D97-AF65-F5344CB8AC3E}">
        <p14:creationId xmlns:p14="http://schemas.microsoft.com/office/powerpoint/2010/main" val="13787974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quarter" idx="10"/>
          </p:nvPr>
        </p:nvPicPr>
        <p:blipFill>
          <a:blip r:embed="rId3">
            <a:extLst>
              <a:ext uri="{28A0092B-C50C-407E-A947-70E740481C1C}">
                <a14:useLocalDpi xmlns:a14="http://schemas.microsoft.com/office/drawing/2010/main"/>
              </a:ext>
            </a:extLst>
          </a:blip>
          <a:stretch>
            <a:fillRect/>
          </a:stretch>
        </p:blipFill>
        <p:spPr>
          <a:xfrm>
            <a:off x="0" y="2"/>
            <a:ext cx="3577389" cy="6729413"/>
          </a:xfrm>
        </p:spPr>
      </p:pic>
      <p:sp>
        <p:nvSpPr>
          <p:cNvPr id="5" name="Tijdelijke aanduiding voor tekst 4"/>
          <p:cNvSpPr>
            <a:spLocks noGrp="1"/>
          </p:cNvSpPr>
          <p:nvPr>
            <p:ph type="body" sz="quarter" idx="13"/>
          </p:nvPr>
        </p:nvSpPr>
        <p:spPr>
          <a:xfrm>
            <a:off x="3577389" y="604455"/>
            <a:ext cx="8095511" cy="5289328"/>
          </a:xfrm>
        </p:spPr>
        <p:txBody>
          <a:bodyPr/>
          <a:lstStyle/>
          <a:p>
            <a:endParaRPr lang="en-GB" sz="800" dirty="0"/>
          </a:p>
          <a:p>
            <a:pPr lvl="1"/>
            <a:r>
              <a:rPr lang="en-GB" sz="1800" dirty="0"/>
              <a:t>Q4 2019, BAT conclusions published – 1,065 pages </a:t>
            </a:r>
          </a:p>
          <a:p>
            <a:pPr lvl="1"/>
            <a:endParaRPr lang="en-GB" sz="1800" dirty="0"/>
          </a:p>
          <a:p>
            <a:pPr lvl="1"/>
            <a:r>
              <a:rPr lang="en-US" sz="1800" dirty="0"/>
              <a:t>Parameters: Dust, Energy, Water Consumption, Emissions to Water, VOC (total, fugitive, in waste gases), NOX, CO</a:t>
            </a:r>
            <a:endParaRPr lang="en-GB" sz="1800" dirty="0"/>
          </a:p>
          <a:p>
            <a:pPr lvl="1"/>
            <a:endParaRPr lang="en-GB" sz="1800" dirty="0"/>
          </a:p>
          <a:p>
            <a:pPr lvl="1"/>
            <a:r>
              <a:rPr lang="en-GB" sz="1800" dirty="0"/>
              <a:t>The final version of the BAT submitted for vote of the IED Article 75 Committee Q1 2020. </a:t>
            </a:r>
          </a:p>
          <a:p>
            <a:pPr lvl="1"/>
            <a:endParaRPr lang="en-GB" sz="1800" dirty="0"/>
          </a:p>
          <a:p>
            <a:pPr lvl="1"/>
            <a:r>
              <a:rPr lang="en-GB" sz="1800" dirty="0"/>
              <a:t>In the case of a positive opinion, it will be followed by the Commission's adoption and the publication in the Official Journal of the European Union, expected Q2 2020.</a:t>
            </a:r>
          </a:p>
          <a:p>
            <a:pPr lvl="1"/>
            <a:endParaRPr lang="en-GB" sz="1800" dirty="0"/>
          </a:p>
          <a:p>
            <a:pPr lvl="1"/>
            <a:r>
              <a:rPr lang="en-GB" sz="1800" dirty="0"/>
              <a:t>Q1 2024, BAT conclusions apply to permits (existing installations and new)</a:t>
            </a:r>
            <a:r>
              <a:rPr lang="en-US" sz="1800" dirty="0"/>
              <a:t> and applies to plants using &gt;200 </a:t>
            </a:r>
            <a:r>
              <a:rPr lang="en-US" sz="1800" dirty="0" err="1"/>
              <a:t>tonnes</a:t>
            </a:r>
            <a:r>
              <a:rPr lang="en-US" sz="1800" dirty="0"/>
              <a:t> solvent per annum</a:t>
            </a:r>
          </a:p>
          <a:p>
            <a:pPr lvl="1"/>
            <a:endParaRPr lang="en-GB" sz="1800" dirty="0"/>
          </a:p>
          <a:p>
            <a:pPr lvl="1"/>
            <a:r>
              <a:rPr lang="en-US" sz="1800" dirty="0"/>
              <a:t>MPE BREF Group producing a BREF STS Guideline for the Metal Packaging Industry – expected end 2020 </a:t>
            </a:r>
            <a:endParaRPr lang="en-GB" sz="1800" dirty="0"/>
          </a:p>
          <a:p>
            <a:pPr lvl="1"/>
            <a:endParaRPr lang="en-GB" dirty="0"/>
          </a:p>
          <a:p>
            <a:endParaRPr lang="en-GB" noProof="0" dirty="0"/>
          </a:p>
        </p:txBody>
      </p:sp>
      <p:sp>
        <p:nvSpPr>
          <p:cNvPr id="7" name="Content Placeholder 2">
            <a:extLst>
              <a:ext uri="{FF2B5EF4-FFF2-40B4-BE49-F238E27FC236}">
                <a16:creationId xmlns:a16="http://schemas.microsoft.com/office/drawing/2014/main" xmlns="" id="{484D8661-1C2D-4387-BC88-6EED948683D1}"/>
              </a:ext>
            </a:extLst>
          </p:cNvPr>
          <p:cNvSpPr txBox="1">
            <a:spLocks/>
          </p:cNvSpPr>
          <p:nvPr/>
        </p:nvSpPr>
        <p:spPr>
          <a:xfrm>
            <a:off x="3741227" y="152864"/>
            <a:ext cx="4529470" cy="594959"/>
          </a:xfrm>
          <a:prstGeom prst="rect">
            <a:avLst/>
          </a:prstGeom>
        </p:spPr>
        <p:txBody>
          <a:bodyPr anchor="t">
            <a:noAutofit/>
          </a:bodyPr>
          <a:lstStyle>
            <a:lvl1pPr marL="228600" indent="-228600" algn="l" defTabSz="914400" rtl="0" eaLnBrk="1" latinLnBrk="0" hangingPunct="1">
              <a:lnSpc>
                <a:spcPct val="100000"/>
              </a:lnSpc>
              <a:spcBef>
                <a:spcPts val="1000"/>
              </a:spcBef>
              <a:buClr>
                <a:schemeClr val="accent1"/>
              </a:buClr>
              <a:buFont typeface="Arial"/>
              <a:buChar char="•"/>
              <a:defRPr sz="1800" kern="1200" baseline="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GB" sz="2800" dirty="0">
                <a:solidFill>
                  <a:srgbClr val="0070C0"/>
                </a:solidFill>
              </a:rPr>
              <a:t>STS BREF </a:t>
            </a:r>
          </a:p>
          <a:p>
            <a:pPr marL="0" indent="0">
              <a:buFont typeface="Arial"/>
              <a:buNone/>
            </a:pPr>
            <a:r>
              <a:rPr lang="en-GB" sz="3200" dirty="0">
                <a:solidFill>
                  <a:schemeClr val="accent1"/>
                </a:solidFill>
                <a:ea typeface="+mj-ea"/>
                <a:cs typeface="+mj-cs"/>
              </a:rPr>
              <a:t> </a:t>
            </a:r>
          </a:p>
          <a:p>
            <a:endParaRPr lang="en-GB" sz="1900" dirty="0">
              <a:solidFill>
                <a:srgbClr val="D0266F"/>
              </a:solidFill>
            </a:endParaRPr>
          </a:p>
          <a:p>
            <a:pPr marL="0" indent="0">
              <a:buFont typeface="Arial"/>
              <a:buNone/>
            </a:pPr>
            <a:endParaRPr lang="en-GB" sz="2200" dirty="0">
              <a:solidFill>
                <a:srgbClr val="D0266F"/>
              </a:solidFill>
            </a:endParaRPr>
          </a:p>
          <a:p>
            <a:pPr marL="0" indent="0">
              <a:buFont typeface="Arial"/>
              <a:buNone/>
            </a:pPr>
            <a:endParaRPr lang="en-GB" sz="2300" dirty="0"/>
          </a:p>
        </p:txBody>
      </p:sp>
    </p:spTree>
    <p:extLst>
      <p:ext uri="{BB962C8B-B14F-4D97-AF65-F5344CB8AC3E}">
        <p14:creationId xmlns:p14="http://schemas.microsoft.com/office/powerpoint/2010/main" val="6995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219734" y="2095928"/>
            <a:ext cx="11576652" cy="4294598"/>
          </a:xfrm>
        </p:spPr>
        <p:txBody>
          <a:bodyPr/>
          <a:lstStyle/>
          <a:p>
            <a:pPr lvl="0"/>
            <a:r>
              <a:rPr lang="en-GB" dirty="0"/>
              <a:t>S</a:t>
            </a:r>
            <a:r>
              <a:rPr lang="en-GB" dirty="0" smtClean="0"/>
              <a:t>ituation changing rapidly, strong debate between </a:t>
            </a:r>
            <a:r>
              <a:rPr lang="en-GB" dirty="0"/>
              <a:t>protecting lives and </a:t>
            </a:r>
            <a:r>
              <a:rPr lang="en-GB" dirty="0" smtClean="0"/>
              <a:t>protecting economy </a:t>
            </a:r>
            <a:endParaRPr lang="en-GB" dirty="0"/>
          </a:p>
          <a:p>
            <a:pPr lvl="0"/>
            <a:r>
              <a:rPr lang="en-GB" dirty="0" smtClean="0"/>
              <a:t>Debate being </a:t>
            </a:r>
            <a:r>
              <a:rPr lang="en-GB" dirty="0"/>
              <a:t>tempered by </a:t>
            </a:r>
            <a:r>
              <a:rPr lang="en-GB" dirty="0" smtClean="0"/>
              <a:t>risks of </a:t>
            </a:r>
            <a:r>
              <a:rPr lang="en-GB" dirty="0"/>
              <a:t>easing the lock-down too soon and creating </a:t>
            </a:r>
            <a:r>
              <a:rPr lang="en-GB" dirty="0" smtClean="0"/>
              <a:t>second </a:t>
            </a:r>
            <a:r>
              <a:rPr lang="en-GB" dirty="0"/>
              <a:t>peak</a:t>
            </a:r>
          </a:p>
          <a:p>
            <a:pPr lvl="0"/>
            <a:r>
              <a:rPr lang="en-GB" dirty="0"/>
              <a:t>HMG continues to encourage all manufacturing to continue wherever possible while maintaining that staff who can work from home should work from </a:t>
            </a:r>
            <a:r>
              <a:rPr lang="en-GB" dirty="0" smtClean="0"/>
              <a:t>home</a:t>
            </a:r>
            <a:endParaRPr lang="en-GB" dirty="0"/>
          </a:p>
          <a:p>
            <a:pPr lvl="0"/>
            <a:r>
              <a:rPr lang="en-GB" dirty="0" smtClean="0"/>
              <a:t>Packaging identified </a:t>
            </a:r>
            <a:r>
              <a:rPr lang="en-GB" dirty="0"/>
              <a:t>as a key activity, especially where it supports the food supply </a:t>
            </a:r>
            <a:r>
              <a:rPr lang="en-GB" dirty="0" smtClean="0"/>
              <a:t>or </a:t>
            </a:r>
            <a:r>
              <a:rPr lang="en-GB" dirty="0"/>
              <a:t>other essential products required to tackle COVID-19 </a:t>
            </a:r>
          </a:p>
          <a:p>
            <a:pPr lvl="0"/>
            <a:r>
              <a:rPr lang="en-GB" dirty="0"/>
              <a:t>MPMA </a:t>
            </a:r>
            <a:r>
              <a:rPr lang="en-GB" dirty="0" smtClean="0"/>
              <a:t>endeavouring </a:t>
            </a:r>
            <a:r>
              <a:rPr lang="en-GB" dirty="0"/>
              <a:t>to keep members </a:t>
            </a:r>
            <a:r>
              <a:rPr lang="en-GB" dirty="0" smtClean="0"/>
              <a:t>informed </a:t>
            </a:r>
            <a:r>
              <a:rPr lang="en-GB" dirty="0"/>
              <a:t>via daily bulletins with information being obtained from a range of sources including GOV.UK, BEIS, DEFRA, Make UK, Packaging Federation and the Food &amp; Drink Federation</a:t>
            </a:r>
          </a:p>
          <a:p>
            <a:pPr lvl="0"/>
            <a:r>
              <a:rPr lang="en-GB" dirty="0"/>
              <a:t>MPMA </a:t>
            </a:r>
            <a:r>
              <a:rPr lang="en-GB" dirty="0" smtClean="0"/>
              <a:t>supporting </a:t>
            </a:r>
            <a:r>
              <a:rPr lang="en-GB" dirty="0"/>
              <a:t>members directly wherever possible when an issue is highlighted</a:t>
            </a:r>
          </a:p>
          <a:p>
            <a:pPr lvl="0"/>
            <a:r>
              <a:rPr lang="en-GB" dirty="0"/>
              <a:t>BEIS continues to request information related to any problems or shortages being experienced by members</a:t>
            </a:r>
          </a:p>
        </p:txBody>
      </p:sp>
      <p:sp>
        <p:nvSpPr>
          <p:cNvPr id="5" name="Text Placeholder 1"/>
          <p:cNvSpPr>
            <a:spLocks noGrp="1"/>
          </p:cNvSpPr>
          <p:nvPr>
            <p:ph type="body" sz="quarter" idx="10"/>
          </p:nvPr>
        </p:nvSpPr>
        <p:spPr>
          <a:xfrm>
            <a:off x="3938979" y="675690"/>
            <a:ext cx="7857407" cy="457199"/>
          </a:xfrm>
        </p:spPr>
        <p:txBody>
          <a:bodyPr/>
          <a:lstStyle/>
          <a:p>
            <a:r>
              <a:rPr lang="en-GB" dirty="0">
                <a:solidFill>
                  <a:srgbClr val="0070C0"/>
                </a:solidFill>
              </a:rPr>
              <a:t>4</a:t>
            </a:r>
            <a:r>
              <a:rPr lang="en-GB" dirty="0" smtClean="0">
                <a:solidFill>
                  <a:srgbClr val="0070C0"/>
                </a:solidFill>
              </a:rPr>
              <a:t>. </a:t>
            </a:r>
            <a:r>
              <a:rPr lang="en-GB" dirty="0">
                <a:solidFill>
                  <a:srgbClr val="0070C0"/>
                </a:solidFill>
              </a:rPr>
              <a:t>COVID-19 / </a:t>
            </a:r>
            <a:r>
              <a:rPr lang="en-GB" dirty="0" smtClean="0">
                <a:solidFill>
                  <a:srgbClr val="0070C0"/>
                </a:solidFill>
              </a:rPr>
              <a:t>Current Business Situation</a:t>
            </a:r>
            <a:endParaRPr lang="en-GB" dirty="0">
              <a:solidFill>
                <a:srgbClr val="0070C0"/>
              </a:solidFill>
            </a:endParaRPr>
          </a:p>
        </p:txBody>
      </p:sp>
      <p:pic>
        <p:nvPicPr>
          <p:cNvPr id="3" name="Picture 2"/>
          <p:cNvPicPr>
            <a:picLocks noChangeAspect="1"/>
          </p:cNvPicPr>
          <p:nvPr/>
        </p:nvPicPr>
        <p:blipFill>
          <a:blip r:embed="rId3"/>
          <a:stretch>
            <a:fillRect/>
          </a:stretch>
        </p:blipFill>
        <p:spPr>
          <a:xfrm>
            <a:off x="469444" y="141270"/>
            <a:ext cx="2026920" cy="1828800"/>
          </a:xfrm>
          <a:prstGeom prst="rect">
            <a:avLst/>
          </a:prstGeom>
        </p:spPr>
      </p:pic>
    </p:spTree>
    <p:extLst>
      <p:ext uri="{BB962C8B-B14F-4D97-AF65-F5344CB8AC3E}">
        <p14:creationId xmlns:p14="http://schemas.microsoft.com/office/powerpoint/2010/main" val="24520055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629F4FDC-1310-41A3-A024-194F5F7493CF}"/>
              </a:ext>
            </a:extLst>
          </p:cNvPr>
          <p:cNvSpPr>
            <a:spLocks noGrp="1"/>
          </p:cNvSpPr>
          <p:nvPr>
            <p:ph idx="1"/>
          </p:nvPr>
        </p:nvSpPr>
        <p:spPr>
          <a:xfrm>
            <a:off x="323029" y="235300"/>
            <a:ext cx="8049789" cy="561266"/>
          </a:xfrm>
        </p:spPr>
        <p:txBody>
          <a:bodyPr>
            <a:noAutofit/>
          </a:bodyPr>
          <a:lstStyle/>
          <a:p>
            <a:pPr marL="0" indent="0">
              <a:lnSpc>
                <a:spcPct val="100000"/>
              </a:lnSpc>
              <a:buClr>
                <a:schemeClr val="accent1"/>
              </a:buClr>
              <a:buNone/>
            </a:pPr>
            <a:r>
              <a:rPr lang="en-US" dirty="0" smtClean="0">
                <a:solidFill>
                  <a:srgbClr val="0070C0"/>
                </a:solidFill>
              </a:rPr>
              <a:t>Chrome </a:t>
            </a:r>
            <a:r>
              <a:rPr lang="en-US" dirty="0">
                <a:solidFill>
                  <a:srgbClr val="0070C0"/>
                </a:solidFill>
              </a:rPr>
              <a:t>Free Passivation</a:t>
            </a:r>
            <a:endParaRPr lang="en-GB" dirty="0">
              <a:solidFill>
                <a:srgbClr val="0070C0"/>
              </a:solidFill>
            </a:endParaRPr>
          </a:p>
        </p:txBody>
      </p:sp>
      <p:sp>
        <p:nvSpPr>
          <p:cNvPr id="6" name="Rectangle 5">
            <a:extLst>
              <a:ext uri="{FF2B5EF4-FFF2-40B4-BE49-F238E27FC236}">
                <a16:creationId xmlns:a16="http://schemas.microsoft.com/office/drawing/2014/main" xmlns="" id="{D2BCE6B0-4607-443B-9DD5-46394E7203EF}"/>
              </a:ext>
            </a:extLst>
          </p:cNvPr>
          <p:cNvSpPr/>
          <p:nvPr/>
        </p:nvSpPr>
        <p:spPr>
          <a:xfrm>
            <a:off x="323029" y="895723"/>
            <a:ext cx="11773720" cy="3801041"/>
          </a:xfrm>
          <a:prstGeom prst="rect">
            <a:avLst/>
          </a:prstGeom>
        </p:spPr>
        <p:txBody>
          <a:bodyPr wrap="square">
            <a:spAutoFit/>
          </a:bodyPr>
          <a:lstStyle/>
          <a:p>
            <a:pPr marL="285750" indent="-285750">
              <a:spcAft>
                <a:spcPts val="600"/>
              </a:spcAft>
              <a:buFont typeface="Arial" panose="020B0604020202020204" pitchFamily="34" charset="0"/>
              <a:buChar char="•"/>
            </a:pPr>
            <a:r>
              <a:rPr lang="en-GB" dirty="0">
                <a:latin typeface="Verdana" charset="0"/>
                <a:ea typeface="Verdana" charset="0"/>
                <a:cs typeface="Verdana" charset="0"/>
              </a:rPr>
              <a:t>Situation remains that APEAL members </a:t>
            </a:r>
            <a:r>
              <a:rPr lang="en-GB" dirty="0" smtClean="0">
                <a:latin typeface="Verdana" charset="0"/>
                <a:ea typeface="Verdana" charset="0"/>
                <a:cs typeface="Verdana" charset="0"/>
              </a:rPr>
              <a:t>still </a:t>
            </a:r>
            <a:r>
              <a:rPr lang="en-GB" dirty="0">
                <a:latin typeface="Verdana" charset="0"/>
                <a:ea typeface="Verdana" charset="0"/>
                <a:cs typeface="Verdana" charset="0"/>
              </a:rPr>
              <a:t>legally able to use chromium VI compounds in their processes as there is no chromium VI on the surface of the final tinplate </a:t>
            </a:r>
            <a:r>
              <a:rPr lang="en-GB" dirty="0" smtClean="0">
                <a:latin typeface="Verdana" charset="0"/>
                <a:ea typeface="Verdana" charset="0"/>
                <a:cs typeface="Verdana" charset="0"/>
              </a:rPr>
              <a:t>product</a:t>
            </a:r>
          </a:p>
          <a:p>
            <a:pPr marL="285750" indent="-285750">
              <a:spcAft>
                <a:spcPts val="600"/>
              </a:spcAft>
              <a:buFont typeface="Arial" panose="020B0604020202020204" pitchFamily="34" charset="0"/>
              <a:buChar char="•"/>
            </a:pPr>
            <a:r>
              <a:rPr lang="en-GB" dirty="0" smtClean="0">
                <a:latin typeface="Verdana" charset="0"/>
                <a:ea typeface="Verdana" charset="0"/>
                <a:cs typeface="Verdana" charset="0"/>
              </a:rPr>
              <a:t>REACH </a:t>
            </a:r>
            <a:r>
              <a:rPr lang="en-GB" dirty="0">
                <a:latin typeface="Verdana" charset="0"/>
                <a:ea typeface="Verdana" charset="0"/>
                <a:cs typeface="Verdana" charset="0"/>
              </a:rPr>
              <a:t>authorisation process </a:t>
            </a:r>
            <a:r>
              <a:rPr lang="en-GB" dirty="0" smtClean="0">
                <a:latin typeface="Verdana" charset="0"/>
                <a:ea typeface="Verdana" charset="0"/>
                <a:cs typeface="Verdana" charset="0"/>
              </a:rPr>
              <a:t>in </a:t>
            </a:r>
            <a:r>
              <a:rPr lang="en-GB" dirty="0">
                <a:latin typeface="Verdana" charset="0"/>
                <a:ea typeface="Verdana" charset="0"/>
                <a:cs typeface="Verdana" charset="0"/>
              </a:rPr>
              <a:t>place for </a:t>
            </a:r>
            <a:r>
              <a:rPr lang="en-GB" dirty="0" smtClean="0">
                <a:latin typeface="Verdana" charset="0"/>
                <a:ea typeface="Verdana" charset="0"/>
                <a:cs typeface="Verdana" charset="0"/>
              </a:rPr>
              <a:t>CTAC </a:t>
            </a:r>
            <a:r>
              <a:rPr lang="en-GB" dirty="0">
                <a:latin typeface="Verdana" charset="0"/>
                <a:ea typeface="Verdana" charset="0"/>
                <a:cs typeface="Verdana" charset="0"/>
              </a:rPr>
              <a:t>(Chromium Trioxide) &amp; CCST (Sodium Dichromate)</a:t>
            </a:r>
          </a:p>
          <a:p>
            <a:pPr marL="285750" lvl="0" indent="-285750">
              <a:spcAft>
                <a:spcPts val="600"/>
              </a:spcAft>
              <a:buFont typeface="Arial" panose="020B0604020202020204" pitchFamily="34" charset="0"/>
              <a:buChar char="•"/>
            </a:pPr>
            <a:r>
              <a:rPr lang="en-GB" dirty="0">
                <a:latin typeface="Verdana" charset="0"/>
                <a:ea typeface="Verdana" charset="0"/>
                <a:cs typeface="Verdana" charset="0"/>
              </a:rPr>
              <a:t>C</a:t>
            </a:r>
            <a:r>
              <a:rPr lang="en-GB" dirty="0" smtClean="0">
                <a:latin typeface="Verdana" charset="0"/>
                <a:ea typeface="Verdana" charset="0"/>
                <a:cs typeface="Verdana" charset="0"/>
              </a:rPr>
              <a:t>urrent </a:t>
            </a:r>
            <a:r>
              <a:rPr lang="en-GB" dirty="0">
                <a:latin typeface="Verdana" charset="0"/>
                <a:ea typeface="Verdana" charset="0"/>
                <a:cs typeface="Verdana" charset="0"/>
              </a:rPr>
              <a:t>status for Wave 1 is that there is an extension of sunset date (4 years from approval publication)</a:t>
            </a:r>
          </a:p>
          <a:p>
            <a:pPr marL="285750" lvl="0" indent="-285750">
              <a:spcAft>
                <a:spcPts val="600"/>
              </a:spcAft>
              <a:buFont typeface="Arial" panose="020B0604020202020204" pitchFamily="34" charset="0"/>
              <a:buChar char="•"/>
            </a:pPr>
            <a:r>
              <a:rPr lang="en-GB" dirty="0">
                <a:latin typeface="Verdana" charset="0"/>
                <a:ea typeface="Verdana" charset="0"/>
                <a:cs typeface="Verdana" charset="0"/>
              </a:rPr>
              <a:t>For CCST, the extension is approved, and awaiting Commission publication</a:t>
            </a:r>
          </a:p>
          <a:p>
            <a:pPr marL="285750" lvl="0" indent="-285750">
              <a:spcAft>
                <a:spcPts val="600"/>
              </a:spcAft>
              <a:buFont typeface="Arial" panose="020B0604020202020204" pitchFamily="34" charset="0"/>
              <a:buChar char="•"/>
            </a:pPr>
            <a:r>
              <a:rPr lang="en-GB" dirty="0">
                <a:latin typeface="Verdana" charset="0"/>
                <a:ea typeface="Verdana" charset="0"/>
                <a:cs typeface="Verdana" charset="0"/>
              </a:rPr>
              <a:t>For CTAC, the extension has not yet been discussed as this has been delayed numerous times. It is however, an agenda item for the April 2020 meeting</a:t>
            </a:r>
          </a:p>
          <a:p>
            <a:endParaRPr lang="en-GB" dirty="0">
              <a:latin typeface="Verdana" charset="0"/>
              <a:ea typeface="Verdana" charset="0"/>
              <a:cs typeface="Verdana" charset="0"/>
            </a:endParaRPr>
          </a:p>
          <a:p>
            <a:endParaRPr lang="en-GB" dirty="0">
              <a:latin typeface="Verdana" charset="0"/>
              <a:ea typeface="Verdana" charset="0"/>
              <a:cs typeface="Verdana" charset="0"/>
            </a:endParaRPr>
          </a:p>
          <a:p>
            <a:endParaRPr lang="en-GB" dirty="0">
              <a:latin typeface="Verdana" charset="0"/>
              <a:ea typeface="Verdana" charset="0"/>
              <a:cs typeface="Verdana" charset="0"/>
            </a:endParaRPr>
          </a:p>
        </p:txBody>
      </p:sp>
      <p:sp>
        <p:nvSpPr>
          <p:cNvPr id="7" name="Rectangle 6">
            <a:extLst>
              <a:ext uri="{FF2B5EF4-FFF2-40B4-BE49-F238E27FC236}">
                <a16:creationId xmlns:a16="http://schemas.microsoft.com/office/drawing/2014/main" xmlns="" id="{5F3A0BFA-B9DD-47F3-89D6-3E6223523B01}"/>
              </a:ext>
            </a:extLst>
          </p:cNvPr>
          <p:cNvSpPr/>
          <p:nvPr/>
        </p:nvSpPr>
        <p:spPr>
          <a:xfrm>
            <a:off x="2968706" y="4167711"/>
            <a:ext cx="8657430" cy="1754326"/>
          </a:xfrm>
          <a:prstGeom prst="rect">
            <a:avLst/>
          </a:prstGeom>
        </p:spPr>
        <p:txBody>
          <a:bodyPr wrap="square">
            <a:spAutoFit/>
          </a:bodyPr>
          <a:lstStyle/>
          <a:p>
            <a:pPr marL="285750" indent="-285750">
              <a:buFont typeface="Arial" panose="020B0604020202020204" pitchFamily="34" charset="0"/>
              <a:buChar char="•"/>
            </a:pPr>
            <a:r>
              <a:rPr lang="en-GB" dirty="0"/>
              <a:t>WAVE 2: </a:t>
            </a:r>
            <a:r>
              <a:rPr lang="en-GB" dirty="0" smtClean="0"/>
              <a:t>Current Status – </a:t>
            </a:r>
            <a:r>
              <a:rPr lang="en-GB" dirty="0"/>
              <a:t>to gain additional extension to allow for extended food pack-tests.</a:t>
            </a:r>
          </a:p>
          <a:p>
            <a:endParaRPr lang="en-GB" dirty="0"/>
          </a:p>
          <a:p>
            <a:pPr marL="285750" indent="-285750">
              <a:buFont typeface="Arial" panose="020B0604020202020204" pitchFamily="34" charset="0"/>
              <a:buChar char="•"/>
            </a:pPr>
            <a:r>
              <a:rPr lang="en-GB" dirty="0"/>
              <a:t>APEAL/MPE position papers prepared in readiness for Public consultation process – ongoing.</a:t>
            </a:r>
          </a:p>
          <a:p>
            <a:endParaRPr lang="en-GB" dirty="0"/>
          </a:p>
        </p:txBody>
      </p:sp>
      <p:pic>
        <p:nvPicPr>
          <p:cNvPr id="2" name="Picture 1"/>
          <p:cNvPicPr>
            <a:picLocks noChangeAspect="1"/>
          </p:cNvPicPr>
          <p:nvPr/>
        </p:nvPicPr>
        <p:blipFill>
          <a:blip r:embed="rId3"/>
          <a:stretch>
            <a:fillRect/>
          </a:stretch>
        </p:blipFill>
        <p:spPr>
          <a:xfrm>
            <a:off x="0" y="3834589"/>
            <a:ext cx="2887980" cy="2887980"/>
          </a:xfrm>
          <a:prstGeom prst="rect">
            <a:avLst/>
          </a:prstGeom>
        </p:spPr>
      </p:pic>
    </p:spTree>
    <p:extLst>
      <p:ext uri="{BB962C8B-B14F-4D97-AF65-F5344CB8AC3E}">
        <p14:creationId xmlns:p14="http://schemas.microsoft.com/office/powerpoint/2010/main" val="432802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3"/>
          </p:nvPr>
        </p:nvSpPr>
        <p:spPr>
          <a:xfrm>
            <a:off x="335935" y="1171255"/>
            <a:ext cx="6522064" cy="5488192"/>
          </a:xfrm>
        </p:spPr>
        <p:txBody>
          <a:bodyPr>
            <a:normAutofit/>
          </a:bodyPr>
          <a:lstStyle/>
          <a:p>
            <a:pPr lvl="0"/>
            <a:r>
              <a:rPr lang="en-GB" dirty="0"/>
              <a:t>As per </a:t>
            </a:r>
            <a:r>
              <a:rPr lang="en-GB" dirty="0" smtClean="0"/>
              <a:t>last </a:t>
            </a:r>
            <a:r>
              <a:rPr lang="en-GB" dirty="0"/>
              <a:t>Council Briefing, </a:t>
            </a:r>
            <a:r>
              <a:rPr lang="en-GB" dirty="0" smtClean="0"/>
              <a:t>as UK </a:t>
            </a:r>
            <a:r>
              <a:rPr lang="en-GB" dirty="0"/>
              <a:t>has </a:t>
            </a:r>
            <a:r>
              <a:rPr lang="en-GB" dirty="0" smtClean="0"/>
              <a:t>left </a:t>
            </a:r>
            <a:r>
              <a:rPr lang="en-GB" dirty="0"/>
              <a:t>the </a:t>
            </a:r>
            <a:r>
              <a:rPr lang="en-GB" dirty="0" smtClean="0"/>
              <a:t>EU all </a:t>
            </a:r>
            <a:r>
              <a:rPr lang="en-GB" dirty="0"/>
              <a:t>REACH </a:t>
            </a:r>
            <a:r>
              <a:rPr lang="en-GB" dirty="0" smtClean="0"/>
              <a:t>chemicals </a:t>
            </a:r>
            <a:r>
              <a:rPr lang="en-GB" dirty="0"/>
              <a:t>and preparations </a:t>
            </a:r>
            <a:r>
              <a:rPr lang="en-GB" dirty="0" smtClean="0"/>
              <a:t>need to </a:t>
            </a:r>
            <a:r>
              <a:rPr lang="en-GB" dirty="0"/>
              <a:t>be re-registered on the UK REACH database</a:t>
            </a:r>
          </a:p>
          <a:p>
            <a:pPr lvl="0"/>
            <a:r>
              <a:rPr lang="en-GB" dirty="0"/>
              <a:t>This is free, </a:t>
            </a:r>
            <a:r>
              <a:rPr lang="en-GB" dirty="0" smtClean="0"/>
              <a:t>does </a:t>
            </a:r>
            <a:r>
              <a:rPr lang="en-GB" dirty="0"/>
              <a:t>not require re-testing, but all materials must be registered within the 180 days stipulated since our departure as indicated in the table </a:t>
            </a:r>
            <a:r>
              <a:rPr lang="en-GB" dirty="0" smtClean="0"/>
              <a:t>shown here:</a:t>
            </a:r>
          </a:p>
          <a:p>
            <a:pPr lvl="0"/>
            <a:r>
              <a:rPr lang="en-GB" dirty="0" smtClean="0"/>
              <a:t>Comprehensive </a:t>
            </a:r>
            <a:r>
              <a:rPr lang="en-GB" dirty="0"/>
              <a:t>Guidance can be found on HSE website. Link below is for the specific example of a “UK-based downstream user or a distributor of an EU REACH registered chemical” as is the table shown </a:t>
            </a:r>
            <a:r>
              <a:rPr lang="en-GB" u="sng" dirty="0">
                <a:hlinkClick r:id="rId3"/>
              </a:rPr>
              <a:t>https://www.hse.gov.uk/brexit/scenario2.htm</a:t>
            </a:r>
            <a:r>
              <a:rPr lang="en-GB" dirty="0"/>
              <a:t> </a:t>
            </a:r>
          </a:p>
          <a:p>
            <a:pPr lvl="0"/>
            <a:r>
              <a:rPr lang="en-GB" dirty="0"/>
              <a:t>In addition, below is the link for their latest guidance document:  </a:t>
            </a:r>
            <a:r>
              <a:rPr lang="en-GB" u="sng" dirty="0">
                <a:hlinkClick r:id="rId4"/>
              </a:rPr>
              <a:t>https://www.hse.gov.uk/brexit/uk-reach-additional-guidance.pdf</a:t>
            </a:r>
            <a:r>
              <a:rPr lang="en-GB" dirty="0"/>
              <a:t> </a:t>
            </a:r>
            <a:endParaRPr lang="en-GB" dirty="0" smtClean="0"/>
          </a:p>
          <a:p>
            <a:pPr lvl="0"/>
            <a:endParaRPr lang="en-GB" dirty="0"/>
          </a:p>
          <a:p>
            <a:endParaRPr lang="en-GB" dirty="0"/>
          </a:p>
          <a:p>
            <a:endParaRPr lang="en-GB" noProof="0" dirty="0"/>
          </a:p>
        </p:txBody>
      </p:sp>
      <p:graphicFrame>
        <p:nvGraphicFramePr>
          <p:cNvPr id="4" name="Table 3"/>
          <p:cNvGraphicFramePr>
            <a:graphicFrameLocks noGrp="1"/>
          </p:cNvGraphicFramePr>
          <p:nvPr>
            <p:extLst>
              <p:ext uri="{D42A27DB-BD31-4B8C-83A1-F6EECF244321}">
                <p14:modId xmlns:p14="http://schemas.microsoft.com/office/powerpoint/2010/main" val="425518816"/>
              </p:ext>
            </p:extLst>
          </p:nvPr>
        </p:nvGraphicFramePr>
        <p:xfrm>
          <a:off x="7292898" y="200957"/>
          <a:ext cx="4692626" cy="5383530"/>
        </p:xfrm>
        <a:graphic>
          <a:graphicData uri="http://schemas.openxmlformats.org/drawingml/2006/table">
            <a:tbl>
              <a:tblPr firstRow="1" firstCol="1" bandRow="1"/>
              <a:tblGrid>
                <a:gridCol w="1284485">
                  <a:extLst>
                    <a:ext uri="{9D8B030D-6E8A-4147-A177-3AD203B41FA5}">
                      <a16:colId xmlns:a16="http://schemas.microsoft.com/office/drawing/2014/main" xmlns="" val="20000"/>
                    </a:ext>
                  </a:extLst>
                </a:gridCol>
                <a:gridCol w="2249171">
                  <a:extLst>
                    <a:ext uri="{9D8B030D-6E8A-4147-A177-3AD203B41FA5}">
                      <a16:colId xmlns:a16="http://schemas.microsoft.com/office/drawing/2014/main" xmlns="" val="20001"/>
                    </a:ext>
                  </a:extLst>
                </a:gridCol>
                <a:gridCol w="1158970">
                  <a:extLst>
                    <a:ext uri="{9D8B030D-6E8A-4147-A177-3AD203B41FA5}">
                      <a16:colId xmlns:a16="http://schemas.microsoft.com/office/drawing/2014/main" xmlns="" val="20002"/>
                    </a:ext>
                  </a:extLst>
                </a:gridCol>
              </a:tblGrid>
              <a:tr h="236532">
                <a:tc>
                  <a:txBody>
                    <a:bodyPr/>
                    <a:lstStyle/>
                    <a:p>
                      <a:pPr>
                        <a:spcAft>
                          <a:spcPts val="0"/>
                        </a:spcAft>
                      </a:pPr>
                      <a:r>
                        <a:rPr lang="en-GB" sz="1200" b="1" dirty="0">
                          <a:solidFill>
                            <a:srgbClr val="FFFFFF"/>
                          </a:solidFill>
                          <a:effectLst/>
                          <a:latin typeface="inherit"/>
                          <a:ea typeface="Calibri" panose="020F0502020204030204" pitchFamily="34" charset="0"/>
                        </a:rPr>
                        <a:t>You want to</a:t>
                      </a:r>
                      <a:endParaRPr lang="en-GB" sz="1100" dirty="0">
                        <a:effectLst/>
                        <a:latin typeface="Calibri" panose="020F0502020204030204" pitchFamily="34" charset="0"/>
                        <a:ea typeface="Calibri" panose="020F0502020204030204" pitchFamily="34" charset="0"/>
                      </a:endParaRPr>
                    </a:p>
                  </a:txBody>
                  <a:tcPr marL="47625" marR="47625" marT="47625" marB="47625" anchor="b">
                    <a:lnL w="12700" cap="flat" cmpd="sng" algn="ctr">
                      <a:solidFill>
                        <a:srgbClr val="B94869"/>
                      </a:solidFill>
                      <a:prstDash val="solid"/>
                      <a:round/>
                      <a:headEnd type="none" w="med" len="med"/>
                      <a:tailEnd type="none" w="med" len="med"/>
                    </a:lnL>
                    <a:lnR w="12700" cap="flat" cmpd="sng" algn="ctr">
                      <a:solidFill>
                        <a:srgbClr val="B94869"/>
                      </a:solidFill>
                      <a:prstDash val="solid"/>
                      <a:round/>
                      <a:headEnd type="none" w="med" len="med"/>
                      <a:tailEnd type="none" w="med" len="med"/>
                    </a:lnR>
                    <a:lnT w="12700" cap="flat" cmpd="sng" algn="ctr">
                      <a:solidFill>
                        <a:srgbClr val="7F032A"/>
                      </a:solidFill>
                      <a:prstDash val="solid"/>
                      <a:round/>
                      <a:headEnd type="none" w="med" len="med"/>
                      <a:tailEnd type="none" w="med" len="med"/>
                    </a:lnT>
                    <a:lnB w="12700" cap="flat" cmpd="sng" algn="ctr">
                      <a:solidFill>
                        <a:srgbClr val="7F032A"/>
                      </a:solidFill>
                      <a:prstDash val="solid"/>
                      <a:round/>
                      <a:headEnd type="none" w="med" len="med"/>
                      <a:tailEnd type="none" w="med" len="med"/>
                    </a:lnB>
                    <a:solidFill>
                      <a:srgbClr val="981E32"/>
                    </a:solidFill>
                  </a:tcPr>
                </a:tc>
                <a:tc>
                  <a:txBody>
                    <a:bodyPr/>
                    <a:lstStyle/>
                    <a:p>
                      <a:pPr>
                        <a:spcAft>
                          <a:spcPts val="0"/>
                        </a:spcAft>
                      </a:pPr>
                      <a:r>
                        <a:rPr lang="en-GB" sz="1200" b="1" dirty="0">
                          <a:solidFill>
                            <a:srgbClr val="FFFFFF"/>
                          </a:solidFill>
                          <a:effectLst/>
                          <a:latin typeface="inherit"/>
                          <a:ea typeface="Calibri" panose="020F0502020204030204" pitchFamily="34" charset="0"/>
                        </a:rPr>
                        <a:t>You need to</a:t>
                      </a:r>
                      <a:endParaRPr lang="en-GB" sz="1100" dirty="0">
                        <a:effectLst/>
                        <a:latin typeface="Calibri" panose="020F0502020204030204" pitchFamily="34" charset="0"/>
                        <a:ea typeface="Calibri" panose="020F0502020204030204" pitchFamily="34" charset="0"/>
                      </a:endParaRPr>
                    </a:p>
                  </a:txBody>
                  <a:tcPr marL="47625" marR="47625" marT="47625" marB="47625" anchor="b">
                    <a:lnL w="12700" cap="flat" cmpd="sng" algn="ctr">
                      <a:solidFill>
                        <a:srgbClr val="B94869"/>
                      </a:solidFill>
                      <a:prstDash val="solid"/>
                      <a:round/>
                      <a:headEnd type="none" w="med" len="med"/>
                      <a:tailEnd type="none" w="med" len="med"/>
                    </a:lnL>
                    <a:lnR w="12700" cap="flat" cmpd="sng" algn="ctr">
                      <a:solidFill>
                        <a:srgbClr val="B94869"/>
                      </a:solidFill>
                      <a:prstDash val="solid"/>
                      <a:round/>
                      <a:headEnd type="none" w="med" len="med"/>
                      <a:tailEnd type="none" w="med" len="med"/>
                    </a:lnR>
                    <a:lnT w="12700" cap="flat" cmpd="sng" algn="ctr">
                      <a:solidFill>
                        <a:srgbClr val="7F032A"/>
                      </a:solidFill>
                      <a:prstDash val="solid"/>
                      <a:round/>
                      <a:headEnd type="none" w="med" len="med"/>
                      <a:tailEnd type="none" w="med" len="med"/>
                    </a:lnT>
                    <a:lnB w="12700" cap="flat" cmpd="sng" algn="ctr">
                      <a:solidFill>
                        <a:srgbClr val="7F032A"/>
                      </a:solidFill>
                      <a:prstDash val="solid"/>
                      <a:round/>
                      <a:headEnd type="none" w="med" len="med"/>
                      <a:tailEnd type="none" w="med" len="med"/>
                    </a:lnB>
                    <a:solidFill>
                      <a:srgbClr val="981E32"/>
                    </a:solidFill>
                  </a:tcPr>
                </a:tc>
                <a:tc>
                  <a:txBody>
                    <a:bodyPr/>
                    <a:lstStyle/>
                    <a:p>
                      <a:pPr>
                        <a:spcAft>
                          <a:spcPts val="0"/>
                        </a:spcAft>
                      </a:pPr>
                      <a:r>
                        <a:rPr lang="en-GB" sz="1200" b="1" dirty="0">
                          <a:solidFill>
                            <a:srgbClr val="FFFFFF"/>
                          </a:solidFill>
                          <a:effectLst/>
                          <a:latin typeface="inherit"/>
                          <a:ea typeface="Calibri" panose="020F0502020204030204" pitchFamily="34" charset="0"/>
                        </a:rPr>
                        <a:t>By when</a:t>
                      </a:r>
                      <a:endParaRPr lang="en-GB" sz="1100" dirty="0">
                        <a:effectLst/>
                        <a:latin typeface="Calibri" panose="020F0502020204030204" pitchFamily="34" charset="0"/>
                        <a:ea typeface="Calibri" panose="020F0502020204030204" pitchFamily="34" charset="0"/>
                      </a:endParaRPr>
                    </a:p>
                  </a:txBody>
                  <a:tcPr marL="47625" marR="47625" marT="47625" marB="47625" anchor="b">
                    <a:lnL w="12700" cap="flat" cmpd="sng" algn="ctr">
                      <a:solidFill>
                        <a:srgbClr val="B94869"/>
                      </a:solidFill>
                      <a:prstDash val="solid"/>
                      <a:round/>
                      <a:headEnd type="none" w="med" len="med"/>
                      <a:tailEnd type="none" w="med" len="med"/>
                    </a:lnL>
                    <a:lnR w="12700" cap="flat" cmpd="sng" algn="ctr">
                      <a:solidFill>
                        <a:srgbClr val="B94869"/>
                      </a:solidFill>
                      <a:prstDash val="solid"/>
                      <a:round/>
                      <a:headEnd type="none" w="med" len="med"/>
                      <a:tailEnd type="none" w="med" len="med"/>
                    </a:lnR>
                    <a:lnT w="12700" cap="flat" cmpd="sng" algn="ctr">
                      <a:solidFill>
                        <a:srgbClr val="7F032A"/>
                      </a:solidFill>
                      <a:prstDash val="solid"/>
                      <a:round/>
                      <a:headEnd type="none" w="med" len="med"/>
                      <a:tailEnd type="none" w="med" len="med"/>
                    </a:lnT>
                    <a:lnB w="12700" cap="flat" cmpd="sng" algn="ctr">
                      <a:solidFill>
                        <a:srgbClr val="7F032A"/>
                      </a:solidFill>
                      <a:prstDash val="solid"/>
                      <a:round/>
                      <a:headEnd type="none" w="med" len="med"/>
                      <a:tailEnd type="none" w="med" len="med"/>
                    </a:lnB>
                    <a:solidFill>
                      <a:srgbClr val="981E32"/>
                    </a:solidFill>
                  </a:tcPr>
                </a:tc>
                <a:extLst>
                  <a:ext uri="{0D108BD9-81ED-4DB2-BD59-A6C34878D82A}">
                    <a16:rowId xmlns:a16="http://schemas.microsoft.com/office/drawing/2014/main" xmlns="" val="10000"/>
                  </a:ext>
                </a:extLst>
              </a:tr>
              <a:tr h="789520">
                <a:tc>
                  <a:txBody>
                    <a:bodyPr/>
                    <a:lstStyle/>
                    <a:p>
                      <a:pPr fontAlgn="base">
                        <a:spcAft>
                          <a:spcPts val="0"/>
                        </a:spcAft>
                      </a:pPr>
                      <a:r>
                        <a:rPr lang="en-GB" sz="1200">
                          <a:solidFill>
                            <a:srgbClr val="111111"/>
                          </a:solidFill>
                          <a:effectLst/>
                          <a:latin typeface="inherit"/>
                          <a:ea typeface="Calibri" panose="020F0502020204030204" pitchFamily="34" charset="0"/>
                        </a:rPr>
                        <a:t>procure substances or mixtures (directly or in articles) from a </a:t>
                      </a:r>
                      <a:r>
                        <a:rPr lang="en-GB" sz="1200" b="1">
                          <a:solidFill>
                            <a:srgbClr val="111111"/>
                          </a:solidFill>
                          <a:effectLst/>
                          <a:latin typeface="inherit"/>
                          <a:ea typeface="Calibri" panose="020F0502020204030204" pitchFamily="34" charset="0"/>
                        </a:rPr>
                        <a:t>UK-based entity</a:t>
                      </a:r>
                      <a:endParaRPr lang="en-GB" sz="1100">
                        <a:effectLst/>
                        <a:latin typeface="Calibri" panose="020F0502020204030204" pitchFamily="34" charset="0"/>
                        <a:ea typeface="Calibri" panose="020F0502020204030204" pitchFamily="34" charset="0"/>
                      </a:endParaRPr>
                    </a:p>
                  </a:txBody>
                  <a:tcPr marL="47625" marR="47625" marT="28575" marB="28575">
                    <a:lnL w="12700" cap="flat" cmpd="sng" algn="ctr">
                      <a:solidFill>
                        <a:srgbClr val="787878"/>
                      </a:solidFill>
                      <a:prstDash val="solid"/>
                      <a:round/>
                      <a:headEnd type="none" w="med" len="med"/>
                      <a:tailEnd type="none" w="med" len="med"/>
                    </a:lnL>
                    <a:lnR w="12700" cap="flat" cmpd="sng" algn="ctr">
                      <a:solidFill>
                        <a:srgbClr val="787878"/>
                      </a:solidFill>
                      <a:prstDash val="solid"/>
                      <a:round/>
                      <a:headEnd type="none" w="med" len="med"/>
                      <a:tailEnd type="none" w="med" len="med"/>
                    </a:lnR>
                    <a:lnT w="12700" cap="flat" cmpd="sng" algn="ctr">
                      <a:solidFill>
                        <a:srgbClr val="7F032A"/>
                      </a:solidFill>
                      <a:prstDash val="solid"/>
                      <a:round/>
                      <a:headEnd type="none" w="med" len="med"/>
                      <a:tailEnd type="none" w="med" len="med"/>
                    </a:lnT>
                    <a:lnB w="12700" cap="flat" cmpd="sng" algn="ctr">
                      <a:solidFill>
                        <a:srgbClr val="787878"/>
                      </a:solidFill>
                      <a:prstDash val="solid"/>
                      <a:round/>
                      <a:headEnd type="none" w="med" len="med"/>
                      <a:tailEnd type="none" w="med" len="med"/>
                    </a:lnB>
                    <a:solidFill>
                      <a:srgbClr val="E0E0E0"/>
                    </a:solidFill>
                  </a:tcPr>
                </a:tc>
                <a:tc>
                  <a:txBody>
                    <a:bodyPr/>
                    <a:lstStyle/>
                    <a:p>
                      <a:pPr fontAlgn="base">
                        <a:spcAft>
                          <a:spcPts val="1125"/>
                        </a:spcAft>
                      </a:pPr>
                      <a:r>
                        <a:rPr lang="en-GB" sz="1200" dirty="0">
                          <a:solidFill>
                            <a:srgbClr val="111111"/>
                          </a:solidFill>
                          <a:effectLst/>
                          <a:latin typeface="inherit"/>
                          <a:ea typeface="Calibri" panose="020F0502020204030204" pitchFamily="34" charset="0"/>
                        </a:rPr>
                        <a:t>take no further action*</a:t>
                      </a:r>
                      <a:endParaRPr lang="en-GB" sz="1100" dirty="0">
                        <a:effectLst/>
                        <a:latin typeface="Calibri" panose="020F0502020204030204" pitchFamily="34" charset="0"/>
                        <a:ea typeface="Calibri" panose="020F0502020204030204" pitchFamily="34" charset="0"/>
                      </a:endParaRPr>
                    </a:p>
                    <a:p>
                      <a:pPr fontAlgn="base">
                        <a:spcAft>
                          <a:spcPts val="1125"/>
                        </a:spcAft>
                      </a:pPr>
                      <a:r>
                        <a:rPr lang="en-GB" sz="1200" dirty="0">
                          <a:solidFill>
                            <a:srgbClr val="0070C0"/>
                          </a:solidFill>
                          <a:effectLst/>
                          <a:latin typeface="inherit"/>
                          <a:ea typeface="Calibri" panose="020F0502020204030204" pitchFamily="34" charset="0"/>
                        </a:rPr>
                        <a:t>*BEIS advised it would still be worth obtaining registration information from your supplier</a:t>
                      </a:r>
                      <a:endParaRPr lang="en-GB" sz="1100" dirty="0">
                        <a:effectLst/>
                        <a:latin typeface="Calibri" panose="020F0502020204030204" pitchFamily="34" charset="0"/>
                        <a:ea typeface="Calibri" panose="020F0502020204030204" pitchFamily="34" charset="0"/>
                      </a:endParaRPr>
                    </a:p>
                  </a:txBody>
                  <a:tcPr marL="47625" marR="47625" marT="28575" marB="28575" anchor="b">
                    <a:lnL w="12700" cap="flat" cmpd="sng" algn="ctr">
                      <a:solidFill>
                        <a:srgbClr val="787878"/>
                      </a:solidFill>
                      <a:prstDash val="solid"/>
                      <a:round/>
                      <a:headEnd type="none" w="med" len="med"/>
                      <a:tailEnd type="none" w="med" len="med"/>
                    </a:lnL>
                    <a:lnR w="12700" cap="flat" cmpd="sng" algn="ctr">
                      <a:solidFill>
                        <a:srgbClr val="787878"/>
                      </a:solidFill>
                      <a:prstDash val="solid"/>
                      <a:round/>
                      <a:headEnd type="none" w="med" len="med"/>
                      <a:tailEnd type="none" w="med" len="med"/>
                    </a:lnR>
                    <a:lnT w="12700" cap="flat" cmpd="sng" algn="ctr">
                      <a:solidFill>
                        <a:srgbClr val="7F032A"/>
                      </a:solidFill>
                      <a:prstDash val="solid"/>
                      <a:round/>
                      <a:headEnd type="none" w="med" len="med"/>
                      <a:tailEnd type="none" w="med" len="med"/>
                    </a:lnT>
                    <a:lnB w="12700" cap="flat" cmpd="sng" algn="ctr">
                      <a:solidFill>
                        <a:srgbClr val="787878"/>
                      </a:solidFill>
                      <a:prstDash val="solid"/>
                      <a:round/>
                      <a:headEnd type="none" w="med" len="med"/>
                      <a:tailEnd type="none" w="med" len="med"/>
                    </a:lnB>
                    <a:solidFill>
                      <a:srgbClr val="E0E0E0"/>
                    </a:solidFill>
                  </a:tcPr>
                </a:tc>
                <a:tc>
                  <a:txBody>
                    <a:bodyPr/>
                    <a:lstStyle/>
                    <a:p>
                      <a:endParaRPr lang="en-GB" sz="1000" dirty="0">
                        <a:effectLst/>
                        <a:latin typeface="Times New Roman" panose="02020603050405020304" pitchFamily="18" charset="0"/>
                      </a:endParaRPr>
                    </a:p>
                  </a:txBody>
                  <a:tcPr marL="47625" marR="47625" marT="28575" marB="28575" anchor="b">
                    <a:lnL w="12700" cap="flat" cmpd="sng" algn="ctr">
                      <a:solidFill>
                        <a:srgbClr val="787878"/>
                      </a:solidFill>
                      <a:prstDash val="solid"/>
                      <a:round/>
                      <a:headEnd type="none" w="med" len="med"/>
                      <a:tailEnd type="none" w="med" len="med"/>
                    </a:lnL>
                    <a:lnR w="12700" cap="flat" cmpd="sng" algn="ctr">
                      <a:solidFill>
                        <a:srgbClr val="787878"/>
                      </a:solidFill>
                      <a:prstDash val="solid"/>
                      <a:round/>
                      <a:headEnd type="none" w="med" len="med"/>
                      <a:tailEnd type="none" w="med" len="med"/>
                    </a:lnR>
                    <a:lnT w="12700" cap="flat" cmpd="sng" algn="ctr">
                      <a:solidFill>
                        <a:srgbClr val="7F032A"/>
                      </a:solidFill>
                      <a:prstDash val="solid"/>
                      <a:round/>
                      <a:headEnd type="none" w="med" len="med"/>
                      <a:tailEnd type="none" w="med" len="med"/>
                    </a:lnT>
                    <a:lnB w="12700" cap="flat" cmpd="sng" algn="ctr">
                      <a:solidFill>
                        <a:srgbClr val="787878"/>
                      </a:solidFill>
                      <a:prstDash val="solid"/>
                      <a:round/>
                      <a:headEnd type="none" w="med" len="med"/>
                      <a:tailEnd type="none" w="med" len="med"/>
                    </a:lnB>
                    <a:solidFill>
                      <a:srgbClr val="E0E0E0"/>
                    </a:solidFill>
                  </a:tcPr>
                </a:tc>
                <a:extLst>
                  <a:ext uri="{0D108BD9-81ED-4DB2-BD59-A6C34878D82A}">
                    <a16:rowId xmlns:a16="http://schemas.microsoft.com/office/drawing/2014/main" xmlns="" val="10001"/>
                  </a:ext>
                </a:extLst>
              </a:tr>
              <a:tr h="2582410">
                <a:tc>
                  <a:txBody>
                    <a:bodyPr/>
                    <a:lstStyle/>
                    <a:p>
                      <a:pPr fontAlgn="base">
                        <a:spcAft>
                          <a:spcPts val="0"/>
                        </a:spcAft>
                      </a:pPr>
                      <a:r>
                        <a:rPr lang="en-GB" sz="1200" dirty="0">
                          <a:solidFill>
                            <a:srgbClr val="111111"/>
                          </a:solidFill>
                          <a:effectLst/>
                          <a:latin typeface="inherit"/>
                          <a:ea typeface="Calibri" panose="020F0502020204030204" pitchFamily="34" charset="0"/>
                        </a:rPr>
                        <a:t>procure substances or mixtures (directly or in articles) from an </a:t>
                      </a:r>
                      <a:r>
                        <a:rPr lang="en-GB" sz="1200" b="1" dirty="0">
                          <a:solidFill>
                            <a:srgbClr val="111111"/>
                          </a:solidFill>
                          <a:effectLst/>
                          <a:latin typeface="inherit"/>
                          <a:ea typeface="Calibri" panose="020F0502020204030204" pitchFamily="34" charset="0"/>
                        </a:rPr>
                        <a:t>EU/EEA-based entity</a:t>
                      </a:r>
                      <a:endParaRPr lang="en-GB" sz="1100" dirty="0">
                        <a:effectLst/>
                        <a:latin typeface="Calibri" panose="020F0502020204030204" pitchFamily="34" charset="0"/>
                        <a:ea typeface="Calibri" panose="020F0502020204030204" pitchFamily="34" charset="0"/>
                      </a:endParaRPr>
                    </a:p>
                  </a:txBody>
                  <a:tcPr marL="47625" marR="47625" marT="28575" marB="28575">
                    <a:lnL w="12700" cap="flat" cmpd="sng" algn="ctr">
                      <a:solidFill>
                        <a:srgbClr val="787878"/>
                      </a:solidFill>
                      <a:prstDash val="solid"/>
                      <a:round/>
                      <a:headEnd type="none" w="med" len="med"/>
                      <a:tailEnd type="none" w="med" len="med"/>
                    </a:lnL>
                    <a:lnR w="12700" cap="flat" cmpd="sng" algn="ctr">
                      <a:solidFill>
                        <a:srgbClr val="787878"/>
                      </a:solidFill>
                      <a:prstDash val="solid"/>
                      <a:round/>
                      <a:headEnd type="none" w="med" len="med"/>
                      <a:tailEnd type="none" w="med" len="med"/>
                    </a:lnR>
                    <a:lnT w="12700" cap="flat" cmpd="sng" algn="ctr">
                      <a:solidFill>
                        <a:srgbClr val="787878"/>
                      </a:solidFill>
                      <a:prstDash val="solid"/>
                      <a:round/>
                      <a:headEnd type="none" w="med" len="med"/>
                      <a:tailEnd type="none" w="med" len="med"/>
                    </a:lnT>
                    <a:lnB w="12700" cap="flat" cmpd="sng" algn="ctr">
                      <a:solidFill>
                        <a:srgbClr val="787878"/>
                      </a:solidFill>
                      <a:prstDash val="solid"/>
                      <a:round/>
                      <a:headEnd type="none" w="med" len="med"/>
                      <a:tailEnd type="none" w="med" len="med"/>
                    </a:lnB>
                    <a:solidFill>
                      <a:srgbClr val="EDEDED"/>
                    </a:solidFill>
                  </a:tcPr>
                </a:tc>
                <a:tc>
                  <a:txBody>
                    <a:bodyPr/>
                    <a:lstStyle/>
                    <a:p>
                      <a:pPr fontAlgn="base">
                        <a:spcAft>
                          <a:spcPts val="0"/>
                        </a:spcAft>
                      </a:pPr>
                      <a:r>
                        <a:rPr lang="en-GB" sz="1200" b="1" i="1" dirty="0">
                          <a:solidFill>
                            <a:srgbClr val="111111"/>
                          </a:solidFill>
                          <a:effectLst/>
                          <a:latin typeface="inherit"/>
                          <a:ea typeface="Calibri" panose="020F0502020204030204" pitchFamily="34" charset="0"/>
                        </a:rPr>
                        <a:t>EITHER </a:t>
                      </a:r>
                      <a:r>
                        <a:rPr lang="en-GB" sz="1200" dirty="0">
                          <a:solidFill>
                            <a:srgbClr val="111111"/>
                          </a:solidFill>
                          <a:effectLst/>
                          <a:latin typeface="inherit"/>
                          <a:ea typeface="Calibri" panose="020F0502020204030204" pitchFamily="34" charset="0"/>
                        </a:rPr>
                        <a:t>notify HSE by:</a:t>
                      </a:r>
                      <a:endParaRPr lang="en-GB" sz="1100" dirty="0">
                        <a:effectLst/>
                        <a:latin typeface="Calibri" panose="020F0502020204030204" pitchFamily="34" charset="0"/>
                        <a:ea typeface="Calibri" panose="020F0502020204030204" pitchFamily="34" charset="0"/>
                      </a:endParaRPr>
                    </a:p>
                    <a:p>
                      <a:pPr fontAlgn="base">
                        <a:spcAft>
                          <a:spcPts val="0"/>
                        </a:spcAft>
                      </a:pPr>
                      <a:r>
                        <a:rPr lang="en-GB" sz="1200" dirty="0">
                          <a:solidFill>
                            <a:srgbClr val="111111"/>
                          </a:solidFill>
                          <a:effectLst/>
                          <a:latin typeface="inherit"/>
                          <a:ea typeface="Calibri" panose="020F0502020204030204" pitchFamily="34" charset="0"/>
                        </a:rPr>
                        <a:t> </a:t>
                      </a:r>
                      <a:endParaRPr lang="en-GB" sz="1100" dirty="0">
                        <a:effectLst/>
                        <a:latin typeface="Calibri" panose="020F0502020204030204" pitchFamily="34" charset="0"/>
                        <a:ea typeface="Calibri" panose="020F0502020204030204" pitchFamily="34" charset="0"/>
                      </a:endParaRPr>
                    </a:p>
                    <a:p>
                      <a:pPr fontAlgn="base">
                        <a:spcAft>
                          <a:spcPts val="1125"/>
                        </a:spcAft>
                      </a:pPr>
                      <a:r>
                        <a:rPr lang="en-GB" sz="1200" dirty="0">
                          <a:solidFill>
                            <a:srgbClr val="111111"/>
                          </a:solidFill>
                          <a:effectLst/>
                          <a:latin typeface="inherit"/>
                          <a:ea typeface="Calibri" panose="020F0502020204030204" pitchFamily="34" charset="0"/>
                        </a:rPr>
                        <a:t>1. Opening an account on UK REACH IT</a:t>
                      </a:r>
                      <a:endParaRPr lang="en-GB" sz="1100" dirty="0">
                        <a:effectLst/>
                        <a:latin typeface="Calibri" panose="020F0502020204030204" pitchFamily="34" charset="0"/>
                        <a:ea typeface="Calibri" panose="020F0502020204030204" pitchFamily="34" charset="0"/>
                      </a:endParaRPr>
                    </a:p>
                    <a:p>
                      <a:pPr fontAlgn="base">
                        <a:spcAft>
                          <a:spcPts val="1125"/>
                        </a:spcAft>
                      </a:pPr>
                      <a:r>
                        <a:rPr lang="en-GB" sz="1200" dirty="0">
                          <a:solidFill>
                            <a:srgbClr val="111111"/>
                          </a:solidFill>
                          <a:effectLst/>
                          <a:latin typeface="inherit"/>
                          <a:ea typeface="Calibri" panose="020F0502020204030204" pitchFamily="34" charset="0"/>
                        </a:rPr>
                        <a:t>2. Entering basic info on UK REACH IT</a:t>
                      </a:r>
                      <a:endParaRPr lang="en-GB" sz="1100" dirty="0">
                        <a:effectLst/>
                        <a:latin typeface="Calibri" panose="020F0502020204030204" pitchFamily="34" charset="0"/>
                        <a:ea typeface="Calibri" panose="020F0502020204030204" pitchFamily="34" charset="0"/>
                      </a:endParaRPr>
                    </a:p>
                    <a:p>
                      <a:pPr fontAlgn="base">
                        <a:spcAft>
                          <a:spcPts val="1125"/>
                        </a:spcAft>
                      </a:pPr>
                      <a:r>
                        <a:rPr lang="en-GB" sz="1200" dirty="0">
                          <a:solidFill>
                            <a:srgbClr val="111111"/>
                          </a:solidFill>
                          <a:effectLst/>
                          <a:latin typeface="inherit"/>
                          <a:ea typeface="Calibri" panose="020F0502020204030204" pitchFamily="34" charset="0"/>
                        </a:rPr>
                        <a:t>3. Registering the substances with the HSE by providing the technical information required under UK REACH</a:t>
                      </a:r>
                      <a:endParaRPr lang="en-GB" sz="1100" dirty="0">
                        <a:effectLst/>
                        <a:latin typeface="Calibri" panose="020F0502020204030204" pitchFamily="34" charset="0"/>
                        <a:ea typeface="Calibri" panose="020F0502020204030204" pitchFamily="34" charset="0"/>
                      </a:endParaRPr>
                    </a:p>
                    <a:p>
                      <a:pPr fontAlgn="base">
                        <a:spcAft>
                          <a:spcPts val="0"/>
                        </a:spcAft>
                      </a:pPr>
                      <a:r>
                        <a:rPr lang="en-GB" sz="1200" b="1" i="1" dirty="0">
                          <a:solidFill>
                            <a:srgbClr val="111111"/>
                          </a:solidFill>
                          <a:effectLst/>
                          <a:latin typeface="inherit"/>
                          <a:ea typeface="Calibri" panose="020F0502020204030204" pitchFamily="34" charset="0"/>
                        </a:rPr>
                        <a:t>OR </a:t>
                      </a:r>
                      <a:r>
                        <a:rPr lang="en-GB" sz="1200" dirty="0">
                          <a:solidFill>
                            <a:srgbClr val="111111"/>
                          </a:solidFill>
                          <a:effectLst/>
                          <a:latin typeface="inherit"/>
                          <a:ea typeface="Calibri" panose="020F0502020204030204" pitchFamily="34" charset="0"/>
                        </a:rPr>
                        <a:t>encourage the EU/EEA supplier to appoint a UK-based Only Representative to undertake notification within 180 days and registration within 2 years</a:t>
                      </a:r>
                      <a:endParaRPr lang="en-GB" sz="1100" dirty="0">
                        <a:effectLst/>
                        <a:latin typeface="Calibri" panose="020F0502020204030204" pitchFamily="34" charset="0"/>
                        <a:ea typeface="Calibri" panose="020F0502020204030204" pitchFamily="34" charset="0"/>
                      </a:endParaRPr>
                    </a:p>
                    <a:p>
                      <a:pPr fontAlgn="base">
                        <a:spcAft>
                          <a:spcPts val="0"/>
                        </a:spcAft>
                      </a:pPr>
                      <a:r>
                        <a:rPr lang="en-GB" sz="1200" dirty="0">
                          <a:solidFill>
                            <a:srgbClr val="111111"/>
                          </a:solidFill>
                          <a:effectLst/>
                          <a:latin typeface="inherit"/>
                          <a:ea typeface="Calibri" panose="020F0502020204030204" pitchFamily="34" charset="0"/>
                        </a:rPr>
                        <a:t> </a:t>
                      </a:r>
                      <a:endParaRPr lang="en-GB" sz="1100" dirty="0">
                        <a:effectLst/>
                        <a:latin typeface="Calibri" panose="020F0502020204030204" pitchFamily="34" charset="0"/>
                        <a:ea typeface="Calibri" panose="020F0502020204030204" pitchFamily="34" charset="0"/>
                      </a:endParaRPr>
                    </a:p>
                    <a:p>
                      <a:pPr fontAlgn="base">
                        <a:spcAft>
                          <a:spcPts val="0"/>
                        </a:spcAft>
                      </a:pPr>
                      <a:r>
                        <a:rPr lang="en-GB" sz="1200" b="1" i="1" dirty="0">
                          <a:solidFill>
                            <a:srgbClr val="111111"/>
                          </a:solidFill>
                          <a:effectLst/>
                          <a:latin typeface="inherit"/>
                          <a:ea typeface="Calibri" panose="020F0502020204030204" pitchFamily="34" charset="0"/>
                        </a:rPr>
                        <a:t>OR</a:t>
                      </a:r>
                      <a:r>
                        <a:rPr lang="en-GB" sz="1200" dirty="0">
                          <a:solidFill>
                            <a:srgbClr val="111111"/>
                          </a:solidFill>
                          <a:effectLst/>
                          <a:latin typeface="inherit"/>
                          <a:ea typeface="Calibri" panose="020F0502020204030204" pitchFamily="34" charset="0"/>
                        </a:rPr>
                        <a:t> change source to a UK registered supplier</a:t>
                      </a:r>
                      <a:endParaRPr lang="en-GB" sz="1100" dirty="0">
                        <a:effectLst/>
                        <a:latin typeface="Calibri" panose="020F0502020204030204" pitchFamily="34" charset="0"/>
                        <a:ea typeface="Calibri" panose="020F0502020204030204" pitchFamily="34" charset="0"/>
                      </a:endParaRPr>
                    </a:p>
                  </a:txBody>
                  <a:tcPr marL="47625" marR="47625" marT="28575" marB="28575" anchor="b">
                    <a:lnL w="12700" cap="flat" cmpd="sng" algn="ctr">
                      <a:solidFill>
                        <a:srgbClr val="787878"/>
                      </a:solidFill>
                      <a:prstDash val="solid"/>
                      <a:round/>
                      <a:headEnd type="none" w="med" len="med"/>
                      <a:tailEnd type="none" w="med" len="med"/>
                    </a:lnL>
                    <a:lnR w="12700" cap="flat" cmpd="sng" algn="ctr">
                      <a:solidFill>
                        <a:srgbClr val="787878"/>
                      </a:solidFill>
                      <a:prstDash val="solid"/>
                      <a:round/>
                      <a:headEnd type="none" w="med" len="med"/>
                      <a:tailEnd type="none" w="med" len="med"/>
                    </a:lnR>
                    <a:lnT w="12700" cap="flat" cmpd="sng" algn="ctr">
                      <a:solidFill>
                        <a:srgbClr val="787878"/>
                      </a:solidFill>
                      <a:prstDash val="solid"/>
                      <a:round/>
                      <a:headEnd type="none" w="med" len="med"/>
                      <a:tailEnd type="none" w="med" len="med"/>
                    </a:lnT>
                    <a:lnB w="12700" cap="flat" cmpd="sng" algn="ctr">
                      <a:solidFill>
                        <a:srgbClr val="787878"/>
                      </a:solidFill>
                      <a:prstDash val="solid"/>
                      <a:round/>
                      <a:headEnd type="none" w="med" len="med"/>
                      <a:tailEnd type="none" w="med" len="med"/>
                    </a:lnB>
                    <a:solidFill>
                      <a:srgbClr val="EDEDED"/>
                    </a:solidFill>
                  </a:tcPr>
                </a:tc>
                <a:tc>
                  <a:txBody>
                    <a:bodyPr/>
                    <a:lstStyle/>
                    <a:p>
                      <a:pPr fontAlgn="base">
                        <a:spcAft>
                          <a:spcPts val="1125"/>
                        </a:spcAft>
                      </a:pPr>
                      <a:r>
                        <a:rPr lang="en-GB" sz="1200" dirty="0">
                          <a:solidFill>
                            <a:srgbClr val="111111"/>
                          </a:solidFill>
                          <a:effectLst/>
                          <a:latin typeface="inherit"/>
                          <a:ea typeface="Calibri" panose="020F0502020204030204" pitchFamily="34" charset="0"/>
                        </a:rPr>
                        <a:t> </a:t>
                      </a:r>
                      <a:endParaRPr lang="en-GB" sz="1100" dirty="0">
                        <a:effectLst/>
                        <a:latin typeface="Calibri" panose="020F0502020204030204" pitchFamily="34" charset="0"/>
                        <a:ea typeface="Calibri" panose="020F0502020204030204" pitchFamily="34" charset="0"/>
                      </a:endParaRPr>
                    </a:p>
                    <a:p>
                      <a:pPr fontAlgn="base">
                        <a:spcAft>
                          <a:spcPts val="1125"/>
                        </a:spcAft>
                      </a:pPr>
                      <a:r>
                        <a:rPr lang="en-GB" sz="1200" dirty="0">
                          <a:solidFill>
                            <a:srgbClr val="111111"/>
                          </a:solidFill>
                          <a:effectLst/>
                          <a:latin typeface="inherit"/>
                          <a:ea typeface="Calibri" panose="020F0502020204030204" pitchFamily="34" charset="0"/>
                        </a:rPr>
                        <a:t> </a:t>
                      </a:r>
                      <a:endParaRPr lang="en-GB" sz="1100" dirty="0">
                        <a:effectLst/>
                        <a:latin typeface="Calibri" panose="020F0502020204030204" pitchFamily="34" charset="0"/>
                        <a:ea typeface="Calibri" panose="020F0502020204030204" pitchFamily="34" charset="0"/>
                      </a:endParaRPr>
                    </a:p>
                    <a:p>
                      <a:pPr fontAlgn="base">
                        <a:spcAft>
                          <a:spcPts val="1125"/>
                        </a:spcAft>
                      </a:pPr>
                      <a:r>
                        <a:rPr lang="en-GB" sz="1200" dirty="0">
                          <a:solidFill>
                            <a:srgbClr val="111111"/>
                          </a:solidFill>
                          <a:effectLst/>
                          <a:latin typeface="inherit"/>
                          <a:ea typeface="Calibri" panose="020F0502020204030204" pitchFamily="34" charset="0"/>
                        </a:rPr>
                        <a:t>180 days post-exit day</a:t>
                      </a:r>
                      <a:endParaRPr lang="en-GB" sz="1100" dirty="0">
                        <a:effectLst/>
                        <a:latin typeface="Calibri" panose="020F0502020204030204" pitchFamily="34" charset="0"/>
                        <a:ea typeface="Calibri" panose="020F0502020204030204" pitchFamily="34" charset="0"/>
                      </a:endParaRPr>
                    </a:p>
                    <a:p>
                      <a:pPr fontAlgn="base">
                        <a:spcAft>
                          <a:spcPts val="1125"/>
                        </a:spcAft>
                      </a:pPr>
                      <a:r>
                        <a:rPr lang="en-GB" sz="1200" dirty="0">
                          <a:solidFill>
                            <a:srgbClr val="111111"/>
                          </a:solidFill>
                          <a:effectLst/>
                          <a:latin typeface="inherit"/>
                          <a:ea typeface="Calibri" panose="020F0502020204030204" pitchFamily="34" charset="0"/>
                        </a:rPr>
                        <a:t>2 years post-exit day</a:t>
                      </a:r>
                      <a:endParaRPr lang="en-GB" sz="1100" dirty="0">
                        <a:effectLst/>
                        <a:latin typeface="Calibri" panose="020F0502020204030204" pitchFamily="34" charset="0"/>
                        <a:ea typeface="Calibri" panose="020F0502020204030204" pitchFamily="34" charset="0"/>
                      </a:endParaRPr>
                    </a:p>
                  </a:txBody>
                  <a:tcPr marL="47625" marR="47625" marT="28575" marB="28575">
                    <a:lnL w="12700" cap="flat" cmpd="sng" algn="ctr">
                      <a:solidFill>
                        <a:srgbClr val="787878"/>
                      </a:solidFill>
                      <a:prstDash val="solid"/>
                      <a:round/>
                      <a:headEnd type="none" w="med" len="med"/>
                      <a:tailEnd type="none" w="med" len="med"/>
                    </a:lnL>
                    <a:lnR w="12700" cap="flat" cmpd="sng" algn="ctr">
                      <a:solidFill>
                        <a:srgbClr val="787878"/>
                      </a:solidFill>
                      <a:prstDash val="solid"/>
                      <a:round/>
                      <a:headEnd type="none" w="med" len="med"/>
                      <a:tailEnd type="none" w="med" len="med"/>
                    </a:lnR>
                    <a:lnT w="12700" cap="flat" cmpd="sng" algn="ctr">
                      <a:solidFill>
                        <a:srgbClr val="787878"/>
                      </a:solidFill>
                      <a:prstDash val="solid"/>
                      <a:round/>
                      <a:headEnd type="none" w="med" len="med"/>
                      <a:tailEnd type="none" w="med" len="med"/>
                    </a:lnT>
                    <a:lnB w="12700" cap="flat" cmpd="sng" algn="ctr">
                      <a:solidFill>
                        <a:srgbClr val="787878"/>
                      </a:solidFill>
                      <a:prstDash val="solid"/>
                      <a:round/>
                      <a:headEnd type="none" w="med" len="med"/>
                      <a:tailEnd type="none" w="med" len="med"/>
                    </a:lnB>
                    <a:solidFill>
                      <a:srgbClr val="EDEDED"/>
                    </a:solidFill>
                  </a:tcPr>
                </a:tc>
                <a:extLst>
                  <a:ext uri="{0D108BD9-81ED-4DB2-BD59-A6C34878D82A}">
                    <a16:rowId xmlns:a16="http://schemas.microsoft.com/office/drawing/2014/main" xmlns="" val="10002"/>
                  </a:ext>
                </a:extLst>
              </a:tr>
            </a:tbl>
          </a:graphicData>
        </a:graphic>
      </p:graphicFrame>
      <p:sp>
        <p:nvSpPr>
          <p:cNvPr id="6" name="Content Placeholder 2">
            <a:extLst>
              <a:ext uri="{FF2B5EF4-FFF2-40B4-BE49-F238E27FC236}">
                <a16:creationId xmlns:a16="http://schemas.microsoft.com/office/drawing/2014/main" xmlns="" id="{E82ACA24-749C-4474-86E0-B79EC5FC8E2A}"/>
              </a:ext>
            </a:extLst>
          </p:cNvPr>
          <p:cNvSpPr txBox="1">
            <a:spLocks/>
          </p:cNvSpPr>
          <p:nvPr/>
        </p:nvSpPr>
        <p:spPr>
          <a:xfrm>
            <a:off x="335935" y="404037"/>
            <a:ext cx="7072154" cy="594959"/>
          </a:xfrm>
          <a:prstGeom prst="rect">
            <a:avLst/>
          </a:prstGeom>
        </p:spPr>
        <p:txBody>
          <a:bodyPr anchor="t">
            <a:noAutofit/>
          </a:bodyPr>
          <a:lstStyle>
            <a:lvl1pPr marL="228600" indent="-228600" algn="l" defTabSz="914400" rtl="0" eaLnBrk="1" latinLnBrk="0" hangingPunct="1">
              <a:lnSpc>
                <a:spcPct val="100000"/>
              </a:lnSpc>
              <a:spcBef>
                <a:spcPts val="1000"/>
              </a:spcBef>
              <a:buClr>
                <a:schemeClr val="accent1"/>
              </a:buClr>
              <a:buFont typeface="Arial"/>
              <a:buChar char="•"/>
              <a:defRPr sz="1800" kern="1200" baseline="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GB" sz="2800" dirty="0" smtClean="0">
                <a:solidFill>
                  <a:srgbClr val="0070C0"/>
                </a:solidFill>
              </a:rPr>
              <a:t>REACH</a:t>
            </a:r>
            <a:endParaRPr lang="en-GB" sz="2800" dirty="0">
              <a:solidFill>
                <a:srgbClr val="0070C0"/>
              </a:solidFill>
            </a:endParaRPr>
          </a:p>
          <a:p>
            <a:pPr marL="0" indent="0">
              <a:buFont typeface="Arial"/>
              <a:buNone/>
            </a:pPr>
            <a:r>
              <a:rPr lang="en-GB" sz="3200" dirty="0">
                <a:solidFill>
                  <a:schemeClr val="accent1"/>
                </a:solidFill>
                <a:ea typeface="+mj-ea"/>
                <a:cs typeface="+mj-cs"/>
              </a:rPr>
              <a:t> </a:t>
            </a:r>
            <a:endParaRPr lang="en-GB" sz="2300" dirty="0"/>
          </a:p>
        </p:txBody>
      </p:sp>
    </p:spTree>
    <p:extLst>
      <p:ext uri="{BB962C8B-B14F-4D97-AF65-F5344CB8AC3E}">
        <p14:creationId xmlns:p14="http://schemas.microsoft.com/office/powerpoint/2010/main" val="3621156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3474720"/>
            <a:ext cx="12192000" cy="3383280"/>
          </a:xfrm>
          <a:prstGeom prst="rect">
            <a:avLst/>
          </a:prstGeom>
        </p:spPr>
      </p:pic>
      <p:pic>
        <p:nvPicPr>
          <p:cNvPr id="12" name="Picture 11"/>
          <p:cNvPicPr>
            <a:picLocks noChangeAspect="1"/>
          </p:cNvPicPr>
          <p:nvPr/>
        </p:nvPicPr>
        <p:blipFill>
          <a:blip r:embed="rId4"/>
          <a:stretch>
            <a:fillRect/>
          </a:stretch>
        </p:blipFill>
        <p:spPr>
          <a:xfrm>
            <a:off x="0" y="15240"/>
            <a:ext cx="12192000" cy="3459480"/>
          </a:xfrm>
          <a:prstGeom prst="rect">
            <a:avLst/>
          </a:prstGeom>
        </p:spPr>
      </p:pic>
      <p:sp>
        <p:nvSpPr>
          <p:cNvPr id="13" name="Title 5"/>
          <p:cNvSpPr txBox="1">
            <a:spLocks/>
          </p:cNvSpPr>
          <p:nvPr/>
        </p:nvSpPr>
        <p:spPr>
          <a:xfrm>
            <a:off x="982801" y="91440"/>
            <a:ext cx="10515600" cy="63604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l"/>
            <a:r>
              <a:rPr lang="en-GB" sz="3600" dirty="0" smtClean="0">
                <a:solidFill>
                  <a:schemeClr val="bg1"/>
                </a:solidFill>
                <a:latin typeface="Calibri Light" panose="020F0302020204030204" pitchFamily="34" charset="0"/>
                <a:ea typeface="+mn-ea"/>
                <a:cs typeface="Calibri Light" panose="020F0302020204030204" pitchFamily="34" charset="0"/>
              </a:rPr>
              <a:t>General Line</a:t>
            </a:r>
            <a:endParaRPr lang="en-US" sz="3600" dirty="0">
              <a:solidFill>
                <a:schemeClr val="bg1"/>
              </a:solidFill>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22697426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 xmlns:a16="http://schemas.microsoft.com/office/drawing/2014/main" id="{629F4FDC-1310-41A3-A024-194F5F7493CF}"/>
              </a:ext>
            </a:extLst>
          </p:cNvPr>
          <p:cNvSpPr>
            <a:spLocks noGrp="1"/>
          </p:cNvSpPr>
          <p:nvPr>
            <p:ph idx="1"/>
          </p:nvPr>
        </p:nvSpPr>
        <p:spPr>
          <a:xfrm>
            <a:off x="323029" y="235300"/>
            <a:ext cx="9308651" cy="561266"/>
          </a:xfrm>
        </p:spPr>
        <p:txBody>
          <a:bodyPr>
            <a:noAutofit/>
          </a:bodyPr>
          <a:lstStyle/>
          <a:p>
            <a:pPr marL="0" indent="0">
              <a:lnSpc>
                <a:spcPct val="100000"/>
              </a:lnSpc>
              <a:buNone/>
            </a:pPr>
            <a:r>
              <a:rPr lang="en-US" dirty="0">
                <a:solidFill>
                  <a:srgbClr val="0070C0"/>
                </a:solidFill>
              </a:rPr>
              <a:t>General Line Sector Committee</a:t>
            </a:r>
            <a:endParaRPr lang="en-GB" dirty="0">
              <a:solidFill>
                <a:srgbClr val="0070C0"/>
              </a:solidFill>
            </a:endParaRPr>
          </a:p>
        </p:txBody>
      </p:sp>
      <p:sp>
        <p:nvSpPr>
          <p:cNvPr id="7" name="Rectangle 6">
            <a:extLst>
              <a:ext uri="{FF2B5EF4-FFF2-40B4-BE49-F238E27FC236}">
                <a16:creationId xmlns="" xmlns:a16="http://schemas.microsoft.com/office/drawing/2014/main" id="{14029FFC-6F74-4B47-9BED-2F19F33A7A0C}"/>
              </a:ext>
            </a:extLst>
          </p:cNvPr>
          <p:cNvSpPr/>
          <p:nvPr/>
        </p:nvSpPr>
        <p:spPr>
          <a:xfrm>
            <a:off x="323028" y="892924"/>
            <a:ext cx="9308651" cy="6571030"/>
          </a:xfrm>
          <a:prstGeom prst="rect">
            <a:avLst/>
          </a:prstGeom>
        </p:spPr>
        <p:txBody>
          <a:bodyPr wrap="square">
            <a:spAutoFit/>
          </a:bodyPr>
          <a:lstStyle/>
          <a:p>
            <a:pPr marL="285750" lvl="0" indent="-285750">
              <a:buFont typeface="Arial" panose="020B0604020202020204" pitchFamily="34" charset="0"/>
              <a:buChar char="•"/>
            </a:pPr>
            <a:r>
              <a:rPr lang="en-GB" dirty="0">
                <a:latin typeface="Verdana" charset="0"/>
                <a:ea typeface="Verdana" charset="0"/>
                <a:cs typeface="Verdana" charset="0"/>
              </a:rPr>
              <a:t>C</a:t>
            </a:r>
            <a:r>
              <a:rPr lang="en-GB" dirty="0" smtClean="0">
                <a:latin typeface="Verdana" charset="0"/>
                <a:ea typeface="Verdana" charset="0"/>
                <a:cs typeface="Verdana" charset="0"/>
              </a:rPr>
              <a:t>ommittee </a:t>
            </a:r>
            <a:r>
              <a:rPr lang="en-GB" dirty="0">
                <a:latin typeface="Verdana" charset="0"/>
                <a:ea typeface="Verdana" charset="0"/>
                <a:cs typeface="Verdana" charset="0"/>
              </a:rPr>
              <a:t>continues to be an active and well supported committee, its last meeting being held on the 11th March 2020 at which the latest Whittle sector statistics for the second half of 2019 were shared</a:t>
            </a:r>
          </a:p>
          <a:p>
            <a:r>
              <a:rPr lang="en-GB" dirty="0">
                <a:latin typeface="Verdana" charset="0"/>
                <a:ea typeface="Verdana" charset="0"/>
                <a:cs typeface="Verdana" charset="0"/>
              </a:rPr>
              <a:t> </a:t>
            </a:r>
          </a:p>
          <a:p>
            <a:r>
              <a:rPr lang="en-GB" b="1" dirty="0">
                <a:latin typeface="Verdana" charset="0"/>
                <a:ea typeface="Verdana" charset="0"/>
                <a:cs typeface="Verdana" charset="0"/>
              </a:rPr>
              <a:t>Statistics</a:t>
            </a:r>
          </a:p>
          <a:p>
            <a:r>
              <a:rPr lang="en-GB" dirty="0">
                <a:latin typeface="Verdana" charset="0"/>
                <a:ea typeface="Verdana" charset="0"/>
                <a:cs typeface="Verdana" charset="0"/>
              </a:rPr>
              <a:t> </a:t>
            </a:r>
            <a:endParaRPr lang="en-GB" sz="600" dirty="0">
              <a:latin typeface="Verdana" charset="0"/>
              <a:ea typeface="Verdana" charset="0"/>
              <a:cs typeface="Verdana" charset="0"/>
            </a:endParaRPr>
          </a:p>
          <a:p>
            <a:pPr marL="285750" lvl="0" indent="-285750">
              <a:spcAft>
                <a:spcPts val="600"/>
              </a:spcAft>
              <a:buFont typeface="Arial" panose="020B0604020202020204" pitchFamily="34" charset="0"/>
              <a:buChar char="•"/>
            </a:pPr>
            <a:r>
              <a:rPr lang="en-GB" dirty="0">
                <a:latin typeface="Verdana" charset="0"/>
                <a:ea typeface="Verdana" charset="0"/>
                <a:cs typeface="Verdana" charset="0"/>
              </a:rPr>
              <a:t>The key points for 2nd half 2019 being:  </a:t>
            </a:r>
          </a:p>
          <a:p>
            <a:pPr marL="285750" lvl="0" indent="-285750">
              <a:spcAft>
                <a:spcPts val="600"/>
              </a:spcAft>
              <a:buFont typeface="Arial" panose="020B0604020202020204" pitchFamily="34" charset="0"/>
              <a:buChar char="•"/>
            </a:pPr>
            <a:r>
              <a:rPr lang="en-GB" dirty="0">
                <a:latin typeface="Verdana" charset="0"/>
                <a:ea typeface="Verdana" charset="0"/>
                <a:cs typeface="Verdana" charset="0"/>
              </a:rPr>
              <a:t>A poor 2nd half 2019 for containers, but given the good 1st half 2019 results the overall annual sales were not too bad</a:t>
            </a:r>
          </a:p>
          <a:p>
            <a:pPr marL="285750" lvl="0" indent="-285750">
              <a:spcAft>
                <a:spcPts val="600"/>
              </a:spcAft>
              <a:buFont typeface="Arial" panose="020B0604020202020204" pitchFamily="34" charset="0"/>
              <a:buChar char="•"/>
            </a:pPr>
            <a:r>
              <a:rPr lang="en-GB" dirty="0">
                <a:latin typeface="Verdana" charset="0"/>
                <a:ea typeface="Verdana" charset="0"/>
                <a:cs typeface="Verdana" charset="0"/>
              </a:rPr>
              <a:t>Container sales -8.8% in 2nd half 2019</a:t>
            </a:r>
          </a:p>
          <a:p>
            <a:pPr marL="285750" lvl="0" indent="-285750">
              <a:spcAft>
                <a:spcPts val="600"/>
              </a:spcAft>
              <a:buFont typeface="Arial" panose="020B0604020202020204" pitchFamily="34" charset="0"/>
              <a:buChar char="•"/>
            </a:pPr>
            <a:r>
              <a:rPr lang="en-GB" dirty="0">
                <a:latin typeface="Verdana" charset="0"/>
                <a:ea typeface="Verdana" charset="0"/>
                <a:cs typeface="Verdana" charset="0"/>
              </a:rPr>
              <a:t>Other packaging products -1.5%</a:t>
            </a:r>
          </a:p>
          <a:p>
            <a:pPr marL="285750" lvl="0" indent="-285750">
              <a:spcAft>
                <a:spcPts val="600"/>
              </a:spcAft>
              <a:buFont typeface="Arial" panose="020B0604020202020204" pitchFamily="34" charset="0"/>
              <a:buChar char="•"/>
            </a:pPr>
            <a:r>
              <a:rPr lang="en-GB" dirty="0">
                <a:latin typeface="Verdana" charset="0"/>
                <a:ea typeface="Verdana" charset="0"/>
                <a:cs typeface="Verdana" charset="0"/>
              </a:rPr>
              <a:t>Closures +4.2</a:t>
            </a:r>
            <a:r>
              <a:rPr lang="en-GB" dirty="0" smtClean="0">
                <a:latin typeface="Verdana" charset="0"/>
                <a:ea typeface="Verdana" charset="0"/>
                <a:cs typeface="Verdana" charset="0"/>
              </a:rPr>
              <a:t>%</a:t>
            </a:r>
          </a:p>
          <a:p>
            <a:pPr lvl="0">
              <a:spcAft>
                <a:spcPts val="600"/>
              </a:spcAft>
            </a:pPr>
            <a:endParaRPr lang="en-GB" sz="600" dirty="0" smtClean="0">
              <a:latin typeface="Verdana" charset="0"/>
              <a:ea typeface="Verdana" charset="0"/>
              <a:cs typeface="Verdana" charset="0"/>
            </a:endParaRPr>
          </a:p>
          <a:p>
            <a:pPr marL="285750" lvl="0" indent="-285750">
              <a:spcAft>
                <a:spcPts val="600"/>
              </a:spcAft>
              <a:buFont typeface="Arial" panose="020B0604020202020204" pitchFamily="34" charset="0"/>
              <a:buChar char="•"/>
            </a:pPr>
            <a:r>
              <a:rPr lang="en-GB" dirty="0"/>
              <a:t>In annual terms:</a:t>
            </a:r>
          </a:p>
          <a:p>
            <a:pPr marL="742950" lvl="1" indent="-285750">
              <a:spcAft>
                <a:spcPts val="600"/>
              </a:spcAft>
              <a:buFont typeface="Arial" panose="020B0604020202020204" pitchFamily="34" charset="0"/>
              <a:buChar char="•"/>
            </a:pPr>
            <a:r>
              <a:rPr lang="en-GB" dirty="0"/>
              <a:t>Containers -2%</a:t>
            </a:r>
          </a:p>
          <a:p>
            <a:pPr marL="742950" lvl="1" indent="-285750">
              <a:spcAft>
                <a:spcPts val="600"/>
              </a:spcAft>
              <a:buFont typeface="Arial" panose="020B0604020202020204" pitchFamily="34" charset="0"/>
              <a:buChar char="•"/>
            </a:pPr>
            <a:r>
              <a:rPr lang="en-GB" dirty="0"/>
              <a:t>Other packaging products +3%</a:t>
            </a:r>
          </a:p>
          <a:p>
            <a:pPr marL="742950" lvl="1" indent="-285750">
              <a:spcAft>
                <a:spcPts val="600"/>
              </a:spcAft>
              <a:buFont typeface="Arial" panose="020B0604020202020204" pitchFamily="34" charset="0"/>
              <a:buChar char="•"/>
            </a:pPr>
            <a:r>
              <a:rPr lang="en-GB" dirty="0"/>
              <a:t>Closures +3%</a:t>
            </a:r>
          </a:p>
          <a:p>
            <a:pPr marL="285750" lvl="0" indent="-285750">
              <a:spcAft>
                <a:spcPts val="600"/>
              </a:spcAft>
              <a:buFont typeface="Arial" panose="020B0604020202020204" pitchFamily="34" charset="0"/>
              <a:buChar char="•"/>
            </a:pPr>
            <a:endParaRPr lang="en-GB" dirty="0">
              <a:latin typeface="Verdana" charset="0"/>
              <a:ea typeface="Verdana" charset="0"/>
              <a:cs typeface="Verdana" charset="0"/>
            </a:endParaRPr>
          </a:p>
          <a:p>
            <a:pPr lvl="1"/>
            <a:endParaRPr lang="en-GB" sz="2100" dirty="0">
              <a:solidFill>
                <a:schemeClr val="accent1"/>
              </a:solidFill>
              <a:latin typeface="Verdana" charset="0"/>
              <a:ea typeface="Verdana" charset="0"/>
            </a:endParaRPr>
          </a:p>
          <a:p>
            <a:pPr marL="800100" lvl="1" indent="-342900">
              <a:buFont typeface="Symbol" pitchFamily="2" charset="2"/>
              <a:buChar char=""/>
            </a:pPr>
            <a:endParaRPr lang="en-GB" sz="2100" dirty="0">
              <a:solidFill>
                <a:schemeClr val="accent1"/>
              </a:solidFill>
              <a:latin typeface="Verdana" charset="0"/>
              <a:ea typeface="Verdana" charset="0"/>
            </a:endParaRPr>
          </a:p>
        </p:txBody>
      </p:sp>
      <p:pic>
        <p:nvPicPr>
          <p:cNvPr id="2" name="Picture 1"/>
          <p:cNvPicPr>
            <a:picLocks noChangeAspect="1"/>
          </p:cNvPicPr>
          <p:nvPr/>
        </p:nvPicPr>
        <p:blipFill>
          <a:blip r:embed="rId3"/>
          <a:stretch>
            <a:fillRect/>
          </a:stretch>
        </p:blipFill>
        <p:spPr>
          <a:xfrm>
            <a:off x="10037061" y="-71919"/>
            <a:ext cx="2154939" cy="6858000"/>
          </a:xfrm>
          <a:prstGeom prst="rect">
            <a:avLst/>
          </a:prstGeom>
        </p:spPr>
      </p:pic>
    </p:spTree>
    <p:extLst>
      <p:ext uri="{BB962C8B-B14F-4D97-AF65-F5344CB8AC3E}">
        <p14:creationId xmlns:p14="http://schemas.microsoft.com/office/powerpoint/2010/main" val="1553615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51EBD8F-F270-3A4C-9724-92FB0606E8DB}"/>
              </a:ext>
            </a:extLst>
          </p:cNvPr>
          <p:cNvSpPr>
            <a:spLocks noGrp="1"/>
          </p:cNvSpPr>
          <p:nvPr>
            <p:ph type="body" sz="quarter" idx="10"/>
          </p:nvPr>
        </p:nvSpPr>
        <p:spPr>
          <a:xfrm>
            <a:off x="579104" y="357191"/>
            <a:ext cx="7983005" cy="457199"/>
          </a:xfrm>
        </p:spPr>
        <p:txBody>
          <a:bodyPr>
            <a:normAutofit fontScale="92500" lnSpcReduction="10000"/>
          </a:bodyPr>
          <a:lstStyle/>
          <a:p>
            <a:pPr>
              <a:lnSpc>
                <a:spcPct val="100000"/>
              </a:lnSpc>
            </a:pPr>
            <a:r>
              <a:rPr lang="en-US" dirty="0">
                <a:solidFill>
                  <a:srgbClr val="0070C0"/>
                </a:solidFill>
              </a:rPr>
              <a:t>General Line Sector Committee</a:t>
            </a:r>
            <a:endParaRPr lang="en-GB" dirty="0">
              <a:solidFill>
                <a:srgbClr val="0070C0"/>
              </a:solidFill>
            </a:endParaRPr>
          </a:p>
        </p:txBody>
      </p:sp>
      <p:sp>
        <p:nvSpPr>
          <p:cNvPr id="4" name="Text Placeholder 3">
            <a:extLst>
              <a:ext uri="{FF2B5EF4-FFF2-40B4-BE49-F238E27FC236}">
                <a16:creationId xmlns="" xmlns:a16="http://schemas.microsoft.com/office/drawing/2014/main" id="{CE5F60F6-DF30-E144-B946-EF71266EC403}"/>
              </a:ext>
            </a:extLst>
          </p:cNvPr>
          <p:cNvSpPr>
            <a:spLocks noGrp="1"/>
          </p:cNvSpPr>
          <p:nvPr>
            <p:ph type="body" sz="quarter" idx="12"/>
          </p:nvPr>
        </p:nvSpPr>
        <p:spPr>
          <a:xfrm>
            <a:off x="579104" y="1117741"/>
            <a:ext cx="7865650" cy="4967074"/>
          </a:xfrm>
        </p:spPr>
        <p:txBody>
          <a:bodyPr>
            <a:normAutofit/>
          </a:bodyPr>
          <a:lstStyle/>
          <a:p>
            <a:pPr lvl="0"/>
            <a:r>
              <a:rPr lang="en-GB" dirty="0"/>
              <a:t>Summary for Containers</a:t>
            </a:r>
            <a:r>
              <a:rPr lang="en-GB" dirty="0" smtClean="0"/>
              <a:t>:</a:t>
            </a:r>
          </a:p>
          <a:p>
            <a:pPr marL="0" lvl="0" indent="0">
              <a:buNone/>
            </a:pPr>
            <a:endParaRPr lang="en-GB" dirty="0"/>
          </a:p>
          <a:p>
            <a:pPr lvl="1">
              <a:spcAft>
                <a:spcPts val="600"/>
              </a:spcAft>
            </a:pPr>
            <a:r>
              <a:rPr lang="en-GB" sz="1800" dirty="0" smtClean="0"/>
              <a:t>3 </a:t>
            </a:r>
            <a:r>
              <a:rPr lang="en-GB" sz="1800" dirty="0"/>
              <a:t>piece industrial -20% in 2nd half 2019</a:t>
            </a:r>
          </a:p>
          <a:p>
            <a:pPr lvl="1">
              <a:spcAft>
                <a:spcPts val="600"/>
              </a:spcAft>
            </a:pPr>
            <a:r>
              <a:rPr lang="en-GB" sz="1800" dirty="0"/>
              <a:t>Food &amp; other sales unchanged +0.3%</a:t>
            </a:r>
          </a:p>
          <a:p>
            <a:pPr lvl="1">
              <a:spcAft>
                <a:spcPts val="600"/>
              </a:spcAft>
            </a:pPr>
            <a:r>
              <a:rPr lang="en-GB" sz="1800" dirty="0"/>
              <a:t>3 piece slip lids -9%</a:t>
            </a:r>
          </a:p>
          <a:p>
            <a:pPr lvl="1">
              <a:spcAft>
                <a:spcPts val="600"/>
              </a:spcAft>
            </a:pPr>
            <a:r>
              <a:rPr lang="en-GB" sz="1800" dirty="0"/>
              <a:t>2 piece cans -11%</a:t>
            </a:r>
          </a:p>
          <a:p>
            <a:pPr lvl="1">
              <a:spcAft>
                <a:spcPts val="600"/>
              </a:spcAft>
            </a:pPr>
            <a:r>
              <a:rPr lang="en-GB" sz="1800" dirty="0"/>
              <a:t>Poor year for exports</a:t>
            </a:r>
          </a:p>
          <a:p>
            <a:pPr lvl="1">
              <a:spcAft>
                <a:spcPts val="600"/>
              </a:spcAft>
            </a:pPr>
            <a:r>
              <a:rPr lang="en-GB" sz="1800" dirty="0"/>
              <a:t>Closures 20% but 2 piece cans -16%</a:t>
            </a:r>
          </a:p>
          <a:p>
            <a:pPr lvl="1">
              <a:spcAft>
                <a:spcPts val="600"/>
              </a:spcAft>
            </a:pPr>
            <a:r>
              <a:rPr lang="en-GB" sz="1800" dirty="0"/>
              <a:t>Employee numbers down 8% in last </a:t>
            </a:r>
            <a:r>
              <a:rPr lang="en-GB" sz="1800" dirty="0" smtClean="0"/>
              <a:t>year</a:t>
            </a:r>
            <a:r>
              <a:rPr lang="en-GB" dirty="0"/>
              <a:t> </a:t>
            </a:r>
          </a:p>
          <a:p>
            <a:pPr lvl="0"/>
            <a:endParaRPr lang="en-GB" dirty="0">
              <a:latin typeface="+mn-lt"/>
              <a:cs typeface="Calibri" panose="020F0502020204030204" pitchFamily="34" charset="0"/>
            </a:endParaRPr>
          </a:p>
          <a:p>
            <a:pPr marL="457200" lvl="1" indent="0">
              <a:buNone/>
            </a:pPr>
            <a:r>
              <a:rPr lang="en-US" sz="1600" i="1" dirty="0">
                <a:highlight>
                  <a:srgbClr val="FFFF00"/>
                </a:highlight>
                <a:latin typeface="Calibri" panose="020F0502020204030204" pitchFamily="34" charset="0"/>
                <a:cs typeface="Calibri" panose="020F0502020204030204" pitchFamily="34" charset="0"/>
              </a:rPr>
              <a:t>  </a:t>
            </a:r>
          </a:p>
          <a:p>
            <a:pPr marL="0" indent="0">
              <a:buNone/>
            </a:pPr>
            <a:endParaRPr lang="en-US" dirty="0"/>
          </a:p>
        </p:txBody>
      </p:sp>
      <p:pic>
        <p:nvPicPr>
          <p:cNvPr id="3" name="Picture 2"/>
          <p:cNvPicPr>
            <a:picLocks noChangeAspect="1"/>
          </p:cNvPicPr>
          <p:nvPr/>
        </p:nvPicPr>
        <p:blipFill>
          <a:blip r:embed="rId3"/>
          <a:stretch>
            <a:fillRect/>
          </a:stretch>
        </p:blipFill>
        <p:spPr>
          <a:xfrm>
            <a:off x="8877000" y="453561"/>
            <a:ext cx="2842260" cy="5067300"/>
          </a:xfrm>
          <a:prstGeom prst="rect">
            <a:avLst/>
          </a:prstGeom>
        </p:spPr>
      </p:pic>
    </p:spTree>
    <p:extLst>
      <p:ext uri="{BB962C8B-B14F-4D97-AF65-F5344CB8AC3E}">
        <p14:creationId xmlns:p14="http://schemas.microsoft.com/office/powerpoint/2010/main" val="1888946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 xmlns:a16="http://schemas.microsoft.com/office/drawing/2014/main" id="{629F4FDC-1310-41A3-A024-194F5F7493CF}"/>
              </a:ext>
            </a:extLst>
          </p:cNvPr>
          <p:cNvSpPr>
            <a:spLocks noGrp="1"/>
          </p:cNvSpPr>
          <p:nvPr>
            <p:ph idx="1"/>
          </p:nvPr>
        </p:nvSpPr>
        <p:spPr>
          <a:xfrm>
            <a:off x="323029" y="235300"/>
            <a:ext cx="9308651" cy="561266"/>
          </a:xfrm>
        </p:spPr>
        <p:txBody>
          <a:bodyPr>
            <a:noAutofit/>
          </a:bodyPr>
          <a:lstStyle/>
          <a:p>
            <a:pPr marL="0" indent="0">
              <a:lnSpc>
                <a:spcPct val="100000"/>
              </a:lnSpc>
              <a:buNone/>
            </a:pPr>
            <a:r>
              <a:rPr lang="en-US" dirty="0" err="1">
                <a:solidFill>
                  <a:srgbClr val="0070C0"/>
                </a:solidFill>
              </a:rPr>
              <a:t>Surfex</a:t>
            </a:r>
            <a:r>
              <a:rPr lang="en-US" dirty="0">
                <a:solidFill>
                  <a:srgbClr val="0070C0"/>
                </a:solidFill>
              </a:rPr>
              <a:t> 2020</a:t>
            </a:r>
            <a:endParaRPr lang="en-GB" dirty="0">
              <a:solidFill>
                <a:srgbClr val="0070C0"/>
              </a:solidFill>
            </a:endParaRPr>
          </a:p>
        </p:txBody>
      </p:sp>
      <p:sp>
        <p:nvSpPr>
          <p:cNvPr id="8" name="Rectangle 7">
            <a:extLst>
              <a:ext uri="{FF2B5EF4-FFF2-40B4-BE49-F238E27FC236}">
                <a16:creationId xmlns="" xmlns:a16="http://schemas.microsoft.com/office/drawing/2014/main" id="{14029FFC-6F74-4B47-9BED-2F19F33A7A0C}"/>
              </a:ext>
            </a:extLst>
          </p:cNvPr>
          <p:cNvSpPr/>
          <p:nvPr/>
        </p:nvSpPr>
        <p:spPr>
          <a:xfrm>
            <a:off x="749158" y="1261892"/>
            <a:ext cx="5435886" cy="1908215"/>
          </a:xfrm>
          <a:prstGeom prst="rect">
            <a:avLst/>
          </a:prstGeom>
        </p:spPr>
        <p:txBody>
          <a:bodyPr wrap="square">
            <a:spAutoFit/>
          </a:bodyPr>
          <a:lstStyle/>
          <a:p>
            <a:pPr marL="342900" lvl="0" indent="-342900">
              <a:spcAft>
                <a:spcPts val="1200"/>
              </a:spcAft>
              <a:buFont typeface="Arial" panose="020B0604020202020204" pitchFamily="34" charset="0"/>
              <a:buChar char="•"/>
            </a:pPr>
            <a:r>
              <a:rPr lang="en-GB" dirty="0"/>
              <a:t>As a consequence of the coronavirus SURFEX 2020 has been postponed until the 20</a:t>
            </a:r>
            <a:r>
              <a:rPr lang="en-GB" baseline="30000" dirty="0"/>
              <a:t>th</a:t>
            </a:r>
            <a:r>
              <a:rPr lang="en-GB" dirty="0"/>
              <a:t> to 21</a:t>
            </a:r>
            <a:r>
              <a:rPr lang="en-GB" baseline="30000" dirty="0"/>
              <a:t>st</a:t>
            </a:r>
            <a:r>
              <a:rPr lang="en-GB" dirty="0"/>
              <a:t> October</a:t>
            </a:r>
          </a:p>
          <a:p>
            <a:pPr marL="342900" lvl="0" indent="-342900">
              <a:spcAft>
                <a:spcPts val="1200"/>
              </a:spcAft>
              <a:buFont typeface="Arial" panose="020B0604020202020204" pitchFamily="34" charset="0"/>
              <a:buChar char="•"/>
            </a:pPr>
            <a:r>
              <a:rPr lang="en-GB" dirty="0"/>
              <a:t>However, preparations will continue to ensure we have all the required resources well in advance of the event</a:t>
            </a:r>
          </a:p>
        </p:txBody>
      </p:sp>
      <p:pic>
        <p:nvPicPr>
          <p:cNvPr id="9" name="Picture 2" descr="Image result for surfex 2020 logo">
            <a:extLst>
              <a:ext uri="{FF2B5EF4-FFF2-40B4-BE49-F238E27FC236}">
                <a16:creationId xmlns="" xmlns:a16="http://schemas.microsoft.com/office/drawing/2014/main" id="{A1F21477-E948-45ED-B799-E1E573C43A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484" r="24410" b="13426"/>
          <a:stretch/>
        </p:blipFill>
        <p:spPr bwMode="auto">
          <a:xfrm>
            <a:off x="0" y="5157626"/>
            <a:ext cx="9215919" cy="15822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stretch>
            <a:fillRect/>
          </a:stretch>
        </p:blipFill>
        <p:spPr>
          <a:xfrm>
            <a:off x="7044079" y="129061"/>
            <a:ext cx="5075289" cy="5028565"/>
          </a:xfrm>
          <a:prstGeom prst="rect">
            <a:avLst/>
          </a:prstGeom>
        </p:spPr>
      </p:pic>
    </p:spTree>
    <p:extLst>
      <p:ext uri="{BB962C8B-B14F-4D97-AF65-F5344CB8AC3E}">
        <p14:creationId xmlns:p14="http://schemas.microsoft.com/office/powerpoint/2010/main" val="36476337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6050"/>
            <a:ext cx="12192000" cy="6785900"/>
          </a:xfrm>
          <a:prstGeom prst="rect">
            <a:avLst/>
          </a:prstGeom>
        </p:spPr>
      </p:pic>
      <p:sp>
        <p:nvSpPr>
          <p:cNvPr id="7" name="Title 5"/>
          <p:cNvSpPr txBox="1">
            <a:spLocks/>
          </p:cNvSpPr>
          <p:nvPr/>
        </p:nvSpPr>
        <p:spPr>
          <a:xfrm>
            <a:off x="267184" y="200771"/>
            <a:ext cx="10515600" cy="63604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l"/>
            <a:r>
              <a:rPr lang="en-GB" sz="3600" dirty="0" smtClean="0">
                <a:solidFill>
                  <a:srgbClr val="0070C0"/>
                </a:solidFill>
                <a:latin typeface="Calibri Light" panose="020F0302020204030204" pitchFamily="34" charset="0"/>
                <a:ea typeface="+mn-ea"/>
                <a:cs typeface="Calibri Light" panose="020F0302020204030204" pitchFamily="34" charset="0"/>
              </a:rPr>
              <a:t>Aerosols</a:t>
            </a:r>
            <a:endParaRPr lang="en-US" sz="3600" dirty="0">
              <a:solidFill>
                <a:srgbClr val="0070C0"/>
              </a:solidFill>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9250916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629F4FDC-1310-41A3-A024-194F5F7493CF}"/>
              </a:ext>
            </a:extLst>
          </p:cNvPr>
          <p:cNvSpPr>
            <a:spLocks noGrp="1"/>
          </p:cNvSpPr>
          <p:nvPr>
            <p:ph idx="1"/>
          </p:nvPr>
        </p:nvSpPr>
        <p:spPr>
          <a:xfrm>
            <a:off x="323029" y="235300"/>
            <a:ext cx="9308651" cy="561266"/>
          </a:xfrm>
        </p:spPr>
        <p:txBody>
          <a:bodyPr>
            <a:noAutofit/>
          </a:bodyPr>
          <a:lstStyle/>
          <a:p>
            <a:pPr marL="0" indent="0">
              <a:lnSpc>
                <a:spcPct val="100000"/>
              </a:lnSpc>
              <a:buNone/>
            </a:pPr>
            <a:r>
              <a:rPr lang="en-US" dirty="0" smtClean="0">
                <a:solidFill>
                  <a:srgbClr val="0070C0"/>
                </a:solidFill>
              </a:rPr>
              <a:t>Aerosols Working Group</a:t>
            </a:r>
            <a:endParaRPr lang="en-GB" dirty="0">
              <a:solidFill>
                <a:srgbClr val="0070C0"/>
              </a:solidFill>
            </a:endParaRPr>
          </a:p>
        </p:txBody>
      </p:sp>
      <p:sp>
        <p:nvSpPr>
          <p:cNvPr id="8" name="Content Placeholder 2">
            <a:extLst>
              <a:ext uri="{FF2B5EF4-FFF2-40B4-BE49-F238E27FC236}">
                <a16:creationId xmlns:a16="http://schemas.microsoft.com/office/drawing/2014/main" xmlns="" id="{EFA21AD1-D7C4-4AA2-A612-F1736E5D2AD9}"/>
              </a:ext>
            </a:extLst>
          </p:cNvPr>
          <p:cNvSpPr txBox="1">
            <a:spLocks/>
          </p:cNvSpPr>
          <p:nvPr/>
        </p:nvSpPr>
        <p:spPr>
          <a:xfrm>
            <a:off x="323029" y="976045"/>
            <a:ext cx="11213297" cy="506515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GB" sz="1800" dirty="0" smtClean="0"/>
              <a:t>Aerosol </a:t>
            </a:r>
            <a:r>
              <a:rPr lang="en-GB" sz="1800" dirty="0"/>
              <a:t>Working Group </a:t>
            </a:r>
            <a:r>
              <a:rPr lang="en-GB" sz="1800" dirty="0" smtClean="0"/>
              <a:t>continues </a:t>
            </a:r>
            <a:r>
              <a:rPr lang="en-GB" sz="1800" dirty="0"/>
              <a:t>to struggle with a low level of member engagement. </a:t>
            </a:r>
            <a:endParaRPr lang="en-GB" sz="1800" dirty="0" smtClean="0"/>
          </a:p>
          <a:p>
            <a:pPr lvl="0"/>
            <a:r>
              <a:rPr lang="en-GB" sz="1800" dirty="0"/>
              <a:t>L</a:t>
            </a:r>
            <a:r>
              <a:rPr lang="en-GB" sz="1800" dirty="0" smtClean="0"/>
              <a:t>ast </a:t>
            </a:r>
            <a:r>
              <a:rPr lang="en-GB" sz="1800" dirty="0"/>
              <a:t>meeting </a:t>
            </a:r>
            <a:r>
              <a:rPr lang="en-GB" sz="1800" dirty="0" smtClean="0"/>
              <a:t>remains 5th </a:t>
            </a:r>
            <a:r>
              <a:rPr lang="en-GB" sz="1800" dirty="0"/>
              <a:t>December 2018. </a:t>
            </a:r>
            <a:r>
              <a:rPr lang="en-GB" sz="1800" dirty="0" smtClean="0"/>
              <a:t>However</a:t>
            </a:r>
            <a:r>
              <a:rPr lang="en-GB" sz="1800" dirty="0"/>
              <a:t>, aerosol issues are starting to grow and so every effort will be made to reinvigorate the working </a:t>
            </a:r>
            <a:r>
              <a:rPr lang="en-GB" sz="1800" dirty="0" smtClean="0"/>
              <a:t>group</a:t>
            </a:r>
            <a:endParaRPr lang="en-GB" sz="1800" dirty="0"/>
          </a:p>
          <a:p>
            <a:pPr lvl="0"/>
            <a:r>
              <a:rPr lang="en-GB" sz="1800" dirty="0"/>
              <a:t>One </a:t>
            </a:r>
            <a:r>
              <a:rPr lang="en-GB" sz="1800" dirty="0" smtClean="0"/>
              <a:t>issues </a:t>
            </a:r>
            <a:r>
              <a:rPr lang="en-GB" sz="1800" dirty="0"/>
              <a:t>is </a:t>
            </a:r>
            <a:r>
              <a:rPr lang="en-GB" sz="1800" dirty="0" smtClean="0"/>
              <a:t>the </a:t>
            </a:r>
            <a:r>
              <a:rPr lang="en-GB" sz="1800" dirty="0"/>
              <a:t>shift in focus from single use plastics to single use </a:t>
            </a:r>
            <a:r>
              <a:rPr lang="en-GB" sz="1800" dirty="0" smtClean="0"/>
              <a:t>packaging.  Aerosols </a:t>
            </a:r>
            <a:r>
              <a:rPr lang="en-GB" sz="1800" dirty="0"/>
              <a:t>are potentially at risk given </a:t>
            </a:r>
            <a:r>
              <a:rPr lang="en-GB" sz="1800" dirty="0" smtClean="0"/>
              <a:t>that </a:t>
            </a:r>
            <a:r>
              <a:rPr lang="en-GB" sz="1800" dirty="0"/>
              <a:t>by definition an aerosol is a single trip container.  </a:t>
            </a:r>
            <a:endParaRPr lang="en-GB" sz="1800" dirty="0" smtClean="0"/>
          </a:p>
          <a:p>
            <a:pPr lvl="0"/>
            <a:r>
              <a:rPr lang="en-GB" sz="1800" dirty="0" smtClean="0"/>
              <a:t>BAMA </a:t>
            </a:r>
            <a:r>
              <a:rPr lang="en-GB" sz="1800" dirty="0"/>
              <a:t>continues to support a refillable aerosols project as a defensive measure against the potential criticism of “single trip” </a:t>
            </a:r>
          </a:p>
          <a:p>
            <a:pPr lvl="0"/>
            <a:r>
              <a:rPr lang="en-GB" sz="1800" dirty="0"/>
              <a:t>In addition, the continued interest from BAMA’s filling members in plastic aerosols means that BAMA as an Association is having to remain material neutral and so is unable to promote the benefits of metal aerosols</a:t>
            </a:r>
          </a:p>
          <a:p>
            <a:pPr lvl="0"/>
            <a:r>
              <a:rPr lang="en-GB" sz="1800" dirty="0"/>
              <a:t>Finally, and most worryingly, Kensington &amp; Chelsea MRF (Riverside MRF) has recently stopped taking aerosols due to claims of a fire risk.  This has probably been influenced by the hard line being taken by the Environment Agency with regard to waste site fires</a:t>
            </a:r>
          </a:p>
          <a:p>
            <a:pPr lvl="0"/>
            <a:r>
              <a:rPr lang="en-GB" sz="1800" dirty="0"/>
              <a:t>However, it’s critically important that this approach does not spread given that the labelling schemes for packaging are currently being updated by OPRL have just updated their on-pack labelling scheme</a:t>
            </a:r>
          </a:p>
          <a:p>
            <a:pPr lvl="2"/>
            <a:endParaRPr lang="en-GB" sz="1800" dirty="0"/>
          </a:p>
          <a:p>
            <a:pPr lvl="2"/>
            <a:endParaRPr lang="en-GB" sz="1800" dirty="0"/>
          </a:p>
        </p:txBody>
      </p:sp>
    </p:spTree>
    <p:extLst>
      <p:ext uri="{BB962C8B-B14F-4D97-AF65-F5344CB8AC3E}">
        <p14:creationId xmlns:p14="http://schemas.microsoft.com/office/powerpoint/2010/main" val="7175560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860" y="0"/>
            <a:ext cx="12146280" cy="6858000"/>
          </a:xfrm>
          <a:prstGeom prst="rect">
            <a:avLst/>
          </a:prstGeom>
        </p:spPr>
      </p:pic>
      <p:sp>
        <p:nvSpPr>
          <p:cNvPr id="7" name="Title 5"/>
          <p:cNvSpPr txBox="1">
            <a:spLocks/>
          </p:cNvSpPr>
          <p:nvPr/>
        </p:nvSpPr>
        <p:spPr>
          <a:xfrm>
            <a:off x="267184" y="390454"/>
            <a:ext cx="4368984" cy="748535"/>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l"/>
            <a:r>
              <a:rPr lang="en-GB" sz="3600" dirty="0" smtClean="0">
                <a:solidFill>
                  <a:schemeClr val="bg1"/>
                </a:solidFill>
                <a:latin typeface="Calibri Light" panose="020F0302020204030204" pitchFamily="34" charset="0"/>
                <a:ea typeface="+mn-ea"/>
                <a:cs typeface="Calibri Light" panose="020F0302020204030204" pitchFamily="34" charset="0"/>
              </a:rPr>
              <a:t>Beverage</a:t>
            </a:r>
            <a:endParaRPr lang="en-US" sz="3600" dirty="0">
              <a:solidFill>
                <a:schemeClr val="bg1"/>
              </a:solidFill>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18471097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 xmlns:a16="http://schemas.microsoft.com/office/drawing/2014/main" id="{EFA21AD1-D7C4-4AA2-A612-F1736E5D2AD9}"/>
              </a:ext>
            </a:extLst>
          </p:cNvPr>
          <p:cNvSpPr txBox="1">
            <a:spLocks/>
          </p:cNvSpPr>
          <p:nvPr/>
        </p:nvSpPr>
        <p:spPr>
          <a:xfrm>
            <a:off x="219045" y="1109243"/>
            <a:ext cx="7353010" cy="482922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GB" sz="1800" dirty="0" smtClean="0"/>
              <a:t>Can </a:t>
            </a:r>
            <a:r>
              <a:rPr lang="en-GB" sz="1800" dirty="0"/>
              <a:t>Makers committee changed their PR agency in January from Allison &amp; Partners to the Manchester based Pelican. </a:t>
            </a:r>
            <a:endParaRPr lang="en-GB" sz="1800" dirty="0" smtClean="0"/>
          </a:p>
          <a:p>
            <a:pPr lvl="0"/>
            <a:r>
              <a:rPr lang="en-GB" sz="1800" dirty="0" smtClean="0"/>
              <a:t>Working </a:t>
            </a:r>
            <a:r>
              <a:rPr lang="en-GB" sz="1800" dirty="0"/>
              <a:t>very well with Pelican already making good progress in several areas</a:t>
            </a:r>
          </a:p>
          <a:p>
            <a:pPr lvl="0"/>
            <a:r>
              <a:rPr lang="en-GB" sz="1800" dirty="0"/>
              <a:t>Can Makers continues to work closely with both </a:t>
            </a:r>
            <a:r>
              <a:rPr lang="en-GB" sz="1800" dirty="0" smtClean="0"/>
              <a:t>MPMA </a:t>
            </a:r>
            <a:r>
              <a:rPr lang="en-GB" sz="1800" dirty="0"/>
              <a:t>and Alupro and as previously reported all three groups sent a joint letter to the Scottish </a:t>
            </a:r>
            <a:r>
              <a:rPr lang="en-GB" sz="1800" dirty="0" smtClean="0"/>
              <a:t>First </a:t>
            </a:r>
            <a:r>
              <a:rPr lang="en-GB" sz="1800" dirty="0"/>
              <a:t>M</a:t>
            </a:r>
            <a:r>
              <a:rPr lang="en-GB" sz="1800" dirty="0" smtClean="0"/>
              <a:t>inister </a:t>
            </a:r>
            <a:r>
              <a:rPr lang="en-GB" sz="1800" dirty="0"/>
              <a:t>with regard to concerns over their DRS scheme</a:t>
            </a:r>
          </a:p>
          <a:p>
            <a:pPr lvl="0"/>
            <a:r>
              <a:rPr lang="en-GB" sz="1800" dirty="0"/>
              <a:t>It has </a:t>
            </a:r>
            <a:r>
              <a:rPr lang="en-GB" sz="1800" dirty="0" smtClean="0"/>
              <a:t>been </a:t>
            </a:r>
            <a:r>
              <a:rPr lang="en-GB" sz="1800" dirty="0"/>
              <a:t>agreed that Pelican and Twelve PR (MPMA’s PR agency) will exchange information and share each other’s social media to maximise the reach and benefit from each organisations PR. </a:t>
            </a:r>
            <a:endParaRPr lang="en-GB" sz="1800" dirty="0" smtClean="0"/>
          </a:p>
          <a:p>
            <a:pPr lvl="0"/>
            <a:r>
              <a:rPr lang="en-GB" sz="1800" dirty="0" smtClean="0"/>
              <a:t>To </a:t>
            </a:r>
            <a:r>
              <a:rPr lang="en-GB" sz="1800" dirty="0"/>
              <a:t>this end, Graham Smith from Twelve PR and Michael Bennet from Pelican have each been invited to attend the others PR </a:t>
            </a:r>
            <a:r>
              <a:rPr lang="en-GB" sz="1800" dirty="0" smtClean="0"/>
              <a:t>meeting</a:t>
            </a:r>
            <a:endParaRPr lang="en-GB" sz="1800" dirty="0"/>
          </a:p>
        </p:txBody>
      </p:sp>
      <p:sp>
        <p:nvSpPr>
          <p:cNvPr id="10" name="Content Placeholder 3">
            <a:extLst>
              <a:ext uri="{FF2B5EF4-FFF2-40B4-BE49-F238E27FC236}">
                <a16:creationId xmlns:a16="http://schemas.microsoft.com/office/drawing/2014/main" xmlns="" id="{629F4FDC-1310-41A3-A024-194F5F7493CF}"/>
              </a:ext>
            </a:extLst>
          </p:cNvPr>
          <p:cNvSpPr txBox="1">
            <a:spLocks/>
          </p:cNvSpPr>
          <p:nvPr/>
        </p:nvSpPr>
        <p:spPr>
          <a:xfrm>
            <a:off x="323029" y="235300"/>
            <a:ext cx="9308651" cy="561266"/>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US" dirty="0" smtClean="0">
                <a:solidFill>
                  <a:srgbClr val="0070C0"/>
                </a:solidFill>
              </a:rPr>
              <a:t>Can Makers Committee</a:t>
            </a:r>
            <a:endParaRPr lang="en-GB" dirty="0">
              <a:solidFill>
                <a:srgbClr val="0070C0"/>
              </a:solidFill>
            </a:endParaRPr>
          </a:p>
        </p:txBody>
      </p:sp>
      <p:pic>
        <p:nvPicPr>
          <p:cNvPr id="5" name="Tijdelijke aanduiding voor afbeelding 5">
            <a:extLst>
              <a:ext uri="{FF2B5EF4-FFF2-40B4-BE49-F238E27FC236}">
                <a16:creationId xmlns:a16="http://schemas.microsoft.com/office/drawing/2014/main" xmlns="" id="{740C609B-5A2D-4840-81A6-99056477C4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4427" t="19190" b="19190"/>
          <a:stretch/>
        </p:blipFill>
        <p:spPr>
          <a:xfrm>
            <a:off x="7672484" y="0"/>
            <a:ext cx="4544859" cy="6724650"/>
          </a:xfrm>
          <a:prstGeom prst="rect">
            <a:avLst/>
          </a:prstGeom>
        </p:spPr>
      </p:pic>
    </p:spTree>
    <p:extLst>
      <p:ext uri="{BB962C8B-B14F-4D97-AF65-F5344CB8AC3E}">
        <p14:creationId xmlns:p14="http://schemas.microsoft.com/office/powerpoint/2010/main" val="27588199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5062931" y="1649196"/>
            <a:ext cx="6485222" cy="2257911"/>
          </a:xfrm>
        </p:spPr>
        <p:txBody>
          <a:bodyPr/>
          <a:lstStyle/>
          <a:p>
            <a:pPr lvl="0" algn="just"/>
            <a:r>
              <a:rPr lang="en-GB" dirty="0"/>
              <a:t>D</a:t>
            </a:r>
            <a:r>
              <a:rPr lang="en-GB" dirty="0" smtClean="0"/>
              <a:t>raft </a:t>
            </a:r>
            <a:r>
              <a:rPr lang="en-GB" dirty="0"/>
              <a:t>articles </a:t>
            </a:r>
            <a:r>
              <a:rPr lang="en-GB" dirty="0" smtClean="0"/>
              <a:t>currently </a:t>
            </a:r>
            <a:r>
              <a:rPr lang="en-GB" dirty="0"/>
              <a:t>being worked through to ensure they correctly reflect how the Association operates before being sent to our lawyers for checking</a:t>
            </a:r>
          </a:p>
          <a:p>
            <a:pPr lvl="0" algn="just"/>
            <a:r>
              <a:rPr lang="en-GB" dirty="0"/>
              <a:t>They will then be issued to the Council for comment and approval before being put to the members for a vote</a:t>
            </a:r>
          </a:p>
        </p:txBody>
      </p:sp>
      <p:sp>
        <p:nvSpPr>
          <p:cNvPr id="5" name="Text Placeholder 1"/>
          <p:cNvSpPr>
            <a:spLocks noGrp="1"/>
          </p:cNvSpPr>
          <p:nvPr>
            <p:ph type="body" sz="quarter" idx="10"/>
          </p:nvPr>
        </p:nvSpPr>
        <p:spPr>
          <a:xfrm>
            <a:off x="5155398" y="691035"/>
            <a:ext cx="6750027" cy="457199"/>
          </a:xfrm>
        </p:spPr>
        <p:txBody>
          <a:bodyPr/>
          <a:lstStyle/>
          <a:p>
            <a:r>
              <a:rPr lang="en-GB" dirty="0" smtClean="0">
                <a:solidFill>
                  <a:srgbClr val="0070C0"/>
                </a:solidFill>
              </a:rPr>
              <a:t>5. Update </a:t>
            </a:r>
            <a:r>
              <a:rPr lang="en-GB" dirty="0">
                <a:solidFill>
                  <a:srgbClr val="0070C0"/>
                </a:solidFill>
              </a:rPr>
              <a:t>Articles of Association</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7146" t="868" r="-7881" b="-868"/>
          <a:stretch/>
        </p:blipFill>
        <p:spPr>
          <a:xfrm>
            <a:off x="-196770" y="-115634"/>
            <a:ext cx="5532699" cy="6909975"/>
          </a:xfrm>
          <a:prstGeom prst="rect">
            <a:avLst/>
          </a:prstGeom>
        </p:spPr>
      </p:pic>
    </p:spTree>
    <p:extLst>
      <p:ext uri="{BB962C8B-B14F-4D97-AF65-F5344CB8AC3E}">
        <p14:creationId xmlns:p14="http://schemas.microsoft.com/office/powerpoint/2010/main" val="30793835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 xmlns:a16="http://schemas.microsoft.com/office/drawing/2014/main" id="{EFA21AD1-D7C4-4AA2-A612-F1736E5D2AD9}"/>
              </a:ext>
            </a:extLst>
          </p:cNvPr>
          <p:cNvSpPr txBox="1">
            <a:spLocks/>
          </p:cNvSpPr>
          <p:nvPr/>
        </p:nvSpPr>
        <p:spPr>
          <a:xfrm>
            <a:off x="75205" y="1021730"/>
            <a:ext cx="7435203" cy="595168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GB" sz="1800" dirty="0" smtClean="0"/>
              <a:t>Can Makers is </a:t>
            </a:r>
            <a:r>
              <a:rPr lang="en-GB" sz="1800" dirty="0"/>
              <a:t>also looking at its source of market data. </a:t>
            </a:r>
            <a:endParaRPr lang="en-GB" sz="1800" dirty="0" smtClean="0"/>
          </a:p>
          <a:p>
            <a:pPr lvl="0"/>
            <a:r>
              <a:rPr lang="en-GB" sz="1800" dirty="0" smtClean="0"/>
              <a:t>For </a:t>
            </a:r>
            <a:r>
              <a:rPr lang="en-GB" sz="1800" dirty="0"/>
              <a:t>some years the committee </a:t>
            </a:r>
            <a:r>
              <a:rPr lang="en-GB" sz="1800" dirty="0" smtClean="0"/>
              <a:t>purchased </a:t>
            </a:r>
            <a:r>
              <a:rPr lang="en-GB" sz="1800" dirty="0"/>
              <a:t>beverage market data from Nielsen, however their 2020 quote was </a:t>
            </a:r>
            <a:r>
              <a:rPr lang="en-GB" sz="1800" dirty="0" smtClean="0"/>
              <a:t>25</a:t>
            </a:r>
            <a:r>
              <a:rPr lang="en-GB" sz="1800" dirty="0"/>
              <a:t>% higher than previous years and </a:t>
            </a:r>
            <a:r>
              <a:rPr lang="en-GB" sz="1800" dirty="0" smtClean="0"/>
              <a:t>also </a:t>
            </a:r>
            <a:r>
              <a:rPr lang="en-GB" sz="1800" dirty="0"/>
              <a:t>included further restrictions on how the supplied data could be </a:t>
            </a:r>
            <a:r>
              <a:rPr lang="en-GB" sz="1800" dirty="0" smtClean="0"/>
              <a:t>used </a:t>
            </a:r>
          </a:p>
          <a:p>
            <a:pPr lvl="0"/>
            <a:r>
              <a:rPr lang="en-GB" sz="1800" dirty="0" smtClean="0"/>
              <a:t>The </a:t>
            </a:r>
            <a:r>
              <a:rPr lang="en-GB" sz="1800" dirty="0"/>
              <a:t>committee is currently finalising a quote from Kantar with the help of Graham Smith from Twelve </a:t>
            </a:r>
            <a:r>
              <a:rPr lang="en-GB" sz="1800" dirty="0" smtClean="0"/>
              <a:t>PR</a:t>
            </a:r>
          </a:p>
          <a:p>
            <a:pPr marL="0" lvl="0" indent="0">
              <a:buNone/>
            </a:pPr>
            <a:endParaRPr lang="en-GB" sz="1800" dirty="0"/>
          </a:p>
          <a:p>
            <a:pPr lvl="0"/>
            <a:r>
              <a:rPr lang="en-GB" sz="1800" dirty="0"/>
              <a:t>One of the areas currently being developed is a blind taste test challenge looking at wine in cans. </a:t>
            </a:r>
            <a:endParaRPr lang="en-GB" sz="1800" dirty="0" smtClean="0"/>
          </a:p>
          <a:p>
            <a:pPr lvl="0"/>
            <a:r>
              <a:rPr lang="en-GB" sz="1800" dirty="0" smtClean="0"/>
              <a:t>There </a:t>
            </a:r>
            <a:r>
              <a:rPr lang="en-GB" sz="1800" dirty="0"/>
              <a:t>has already been some extremely positive feedback from the press / influencer outreach, with both the editor of Decanter and the wine and spirit specialist at Good Housekeeping expressing a keen interest in attending the event. </a:t>
            </a:r>
            <a:endParaRPr lang="en-GB" sz="1800" dirty="0" smtClean="0"/>
          </a:p>
          <a:p>
            <a:pPr lvl="0"/>
            <a:r>
              <a:rPr lang="en-GB" sz="1800" dirty="0" smtClean="0"/>
              <a:t>Clearly</a:t>
            </a:r>
            <a:r>
              <a:rPr lang="en-GB" sz="1800" dirty="0"/>
              <a:t>, this will have to be delayed until after the lock-down is lifted, but the response has been very positive</a:t>
            </a:r>
          </a:p>
        </p:txBody>
      </p:sp>
      <p:sp>
        <p:nvSpPr>
          <p:cNvPr id="10" name="Content Placeholder 3">
            <a:extLst>
              <a:ext uri="{FF2B5EF4-FFF2-40B4-BE49-F238E27FC236}">
                <a16:creationId xmlns:a16="http://schemas.microsoft.com/office/drawing/2014/main" xmlns="" id="{629F4FDC-1310-41A3-A024-194F5F7493CF}"/>
              </a:ext>
            </a:extLst>
          </p:cNvPr>
          <p:cNvSpPr txBox="1">
            <a:spLocks/>
          </p:cNvSpPr>
          <p:nvPr/>
        </p:nvSpPr>
        <p:spPr>
          <a:xfrm>
            <a:off x="323029" y="235300"/>
            <a:ext cx="9308651" cy="561266"/>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US" dirty="0" smtClean="0">
                <a:solidFill>
                  <a:srgbClr val="0070C0"/>
                </a:solidFill>
              </a:rPr>
              <a:t>Can Makers Committee</a:t>
            </a:r>
            <a:endParaRPr lang="en-GB" dirty="0">
              <a:solidFill>
                <a:srgbClr val="0070C0"/>
              </a:solidFill>
            </a:endParaRPr>
          </a:p>
        </p:txBody>
      </p:sp>
      <p:pic>
        <p:nvPicPr>
          <p:cNvPr id="4" name="Tijdelijke aanduiding voor afbeelding 5">
            <a:extLst>
              <a:ext uri="{FF2B5EF4-FFF2-40B4-BE49-F238E27FC236}">
                <a16:creationId xmlns:a16="http://schemas.microsoft.com/office/drawing/2014/main" xmlns="" id="{740C609B-5A2D-4840-81A6-99056477C4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4427" t="19190" b="19190"/>
          <a:stretch/>
        </p:blipFill>
        <p:spPr>
          <a:xfrm>
            <a:off x="7672484" y="0"/>
            <a:ext cx="4544859" cy="6724650"/>
          </a:xfrm>
          <a:prstGeom prst="rect">
            <a:avLst/>
          </a:prstGeom>
        </p:spPr>
      </p:pic>
    </p:spTree>
    <p:extLst>
      <p:ext uri="{BB962C8B-B14F-4D97-AF65-F5344CB8AC3E}">
        <p14:creationId xmlns:p14="http://schemas.microsoft.com/office/powerpoint/2010/main" val="19248016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 xmlns:a16="http://schemas.microsoft.com/office/drawing/2014/main" id="{EFA21AD1-D7C4-4AA2-A612-F1736E5D2AD9}"/>
              </a:ext>
            </a:extLst>
          </p:cNvPr>
          <p:cNvSpPr txBox="1">
            <a:spLocks/>
          </p:cNvSpPr>
          <p:nvPr/>
        </p:nvSpPr>
        <p:spPr>
          <a:xfrm>
            <a:off x="388244" y="2652822"/>
            <a:ext cx="4933400" cy="168851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GB" sz="1800" dirty="0" smtClean="0"/>
              <a:t>Chairman: Aidan Ruddock</a:t>
            </a:r>
          </a:p>
          <a:p>
            <a:pPr marL="0" lvl="0" indent="0">
              <a:buNone/>
            </a:pPr>
            <a:r>
              <a:rPr lang="en-GB" sz="1800" dirty="0" smtClean="0"/>
              <a:t>Deputy Chairman: Jason Powell</a:t>
            </a:r>
          </a:p>
          <a:p>
            <a:pPr marL="0" lvl="0" indent="0">
              <a:buNone/>
            </a:pPr>
            <a:r>
              <a:rPr lang="en-GB" sz="1800" dirty="0" smtClean="0"/>
              <a:t>Honorary Treasurer: Chris Saunders</a:t>
            </a:r>
          </a:p>
          <a:p>
            <a:pPr marL="0" lvl="0" indent="0">
              <a:buNone/>
            </a:pPr>
            <a:endParaRPr lang="en-GB" sz="1800" dirty="0"/>
          </a:p>
          <a:p>
            <a:pPr marL="0" lvl="0" indent="0">
              <a:buNone/>
            </a:pPr>
            <a:endParaRPr lang="en-GB" sz="1800" dirty="0"/>
          </a:p>
        </p:txBody>
      </p:sp>
      <p:sp>
        <p:nvSpPr>
          <p:cNvPr id="10" name="Content Placeholder 3">
            <a:extLst>
              <a:ext uri="{FF2B5EF4-FFF2-40B4-BE49-F238E27FC236}">
                <a16:creationId xmlns:a16="http://schemas.microsoft.com/office/drawing/2014/main" xmlns="" id="{629F4FDC-1310-41A3-A024-194F5F7493CF}"/>
              </a:ext>
            </a:extLst>
          </p:cNvPr>
          <p:cNvSpPr txBox="1">
            <a:spLocks/>
          </p:cNvSpPr>
          <p:nvPr/>
        </p:nvSpPr>
        <p:spPr>
          <a:xfrm>
            <a:off x="323029" y="235300"/>
            <a:ext cx="9308651" cy="561266"/>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US" dirty="0" smtClean="0">
                <a:solidFill>
                  <a:srgbClr val="0070C0"/>
                </a:solidFill>
              </a:rPr>
              <a:t>8. Officers and </a:t>
            </a:r>
            <a:r>
              <a:rPr lang="en-US" dirty="0" err="1" smtClean="0">
                <a:solidFill>
                  <a:srgbClr val="0070C0"/>
                </a:solidFill>
              </a:rPr>
              <a:t>Councillors</a:t>
            </a:r>
            <a:endParaRPr lang="en-GB" dirty="0">
              <a:solidFill>
                <a:srgbClr val="0070C0"/>
              </a:solidFill>
            </a:endParaRPr>
          </a:p>
        </p:txBody>
      </p:sp>
      <p:sp>
        <p:nvSpPr>
          <p:cNvPr id="2" name="TextBox 1"/>
          <p:cNvSpPr txBox="1"/>
          <p:nvPr/>
        </p:nvSpPr>
        <p:spPr>
          <a:xfrm>
            <a:off x="5404021" y="773258"/>
            <a:ext cx="6466703" cy="5447645"/>
          </a:xfrm>
          <a:prstGeom prst="rect">
            <a:avLst/>
          </a:prstGeom>
          <a:noFill/>
        </p:spPr>
        <p:txBody>
          <a:bodyPr wrap="square" rtlCol="0">
            <a:spAutoFit/>
          </a:bodyPr>
          <a:lstStyle/>
          <a:p>
            <a:pPr lvl="0"/>
            <a:r>
              <a:rPr lang="en-GB" sz="2400" dirty="0"/>
              <a:t>List of Councillors to be ratified at AGM:</a:t>
            </a:r>
          </a:p>
          <a:p>
            <a:endParaRPr lang="en-US" dirty="0" smtClean="0"/>
          </a:p>
          <a:p>
            <a:r>
              <a:rPr lang="en-US" dirty="0" smtClean="0"/>
              <a:t>Mr </a:t>
            </a:r>
            <a:r>
              <a:rPr lang="en-US" dirty="0"/>
              <a:t>R Arratia, Ball Packaging </a:t>
            </a:r>
            <a:endParaRPr lang="en-GB" b="1" dirty="0"/>
          </a:p>
          <a:p>
            <a:r>
              <a:rPr lang="en-US" dirty="0"/>
              <a:t>Mr M Arsand, Ball </a:t>
            </a:r>
            <a:r>
              <a:rPr lang="en-US" dirty="0" smtClean="0"/>
              <a:t>Packaging</a:t>
            </a:r>
          </a:p>
          <a:p>
            <a:r>
              <a:rPr lang="en-US" dirty="0" smtClean="0"/>
              <a:t>Mr T </a:t>
            </a:r>
            <a:r>
              <a:rPr lang="en-US" dirty="0" err="1" smtClean="0"/>
              <a:t>Conybeare</a:t>
            </a:r>
            <a:r>
              <a:rPr lang="en-US" dirty="0" smtClean="0"/>
              <a:t>, Crown </a:t>
            </a:r>
            <a:r>
              <a:rPr lang="en-US" dirty="0" err="1" smtClean="0"/>
              <a:t>Bevcan</a:t>
            </a:r>
            <a:endParaRPr lang="en-US" dirty="0" smtClean="0"/>
          </a:p>
          <a:p>
            <a:r>
              <a:rPr lang="en-US" dirty="0" smtClean="0"/>
              <a:t>Mr G Courtney, Huber Packaging</a:t>
            </a:r>
            <a:endParaRPr lang="en-GB" dirty="0"/>
          </a:p>
          <a:p>
            <a:r>
              <a:rPr lang="en-US" dirty="0"/>
              <a:t>Mr G </a:t>
            </a:r>
            <a:r>
              <a:rPr lang="en-US" dirty="0" err="1"/>
              <a:t>Dibb</a:t>
            </a:r>
            <a:r>
              <a:rPr lang="en-US" dirty="0"/>
              <a:t>, </a:t>
            </a:r>
            <a:r>
              <a:rPr lang="en-US" dirty="0" err="1"/>
              <a:t>Emballator</a:t>
            </a:r>
            <a:r>
              <a:rPr lang="en-US" dirty="0"/>
              <a:t> Packaging</a:t>
            </a:r>
            <a:endParaRPr lang="en-GB" b="1" dirty="0"/>
          </a:p>
          <a:p>
            <a:r>
              <a:rPr lang="en-US" dirty="0"/>
              <a:t>Mr P Fisher, Can-Pack UK </a:t>
            </a:r>
            <a:endParaRPr lang="en-GB" b="1" dirty="0"/>
          </a:p>
          <a:p>
            <a:r>
              <a:rPr lang="en-US" dirty="0"/>
              <a:t>Mr S </a:t>
            </a:r>
            <a:r>
              <a:rPr lang="en-US" dirty="0" err="1"/>
              <a:t>Gresty</a:t>
            </a:r>
            <a:r>
              <a:rPr lang="en-US" dirty="0"/>
              <a:t>, </a:t>
            </a:r>
            <a:r>
              <a:rPr lang="en-US" dirty="0" err="1"/>
              <a:t>Ardagh</a:t>
            </a:r>
            <a:r>
              <a:rPr lang="en-US" dirty="0"/>
              <a:t> Metal Beverage</a:t>
            </a:r>
            <a:endParaRPr lang="en-GB" b="1" dirty="0"/>
          </a:p>
          <a:p>
            <a:r>
              <a:rPr lang="en-US" dirty="0"/>
              <a:t>Mr L Healey, Trivium - Norwich</a:t>
            </a:r>
            <a:endParaRPr lang="en-GB" b="1" dirty="0"/>
          </a:p>
          <a:p>
            <a:r>
              <a:rPr lang="en-US" dirty="0"/>
              <a:t>Mr D Horton, Trivium - Sutton </a:t>
            </a:r>
            <a:endParaRPr lang="en-GB" b="1" dirty="0"/>
          </a:p>
          <a:p>
            <a:r>
              <a:rPr lang="en-US" dirty="0"/>
              <a:t>Mr Robert-Jan </a:t>
            </a:r>
            <a:r>
              <a:rPr lang="en-US" dirty="0" err="1"/>
              <a:t>ter</a:t>
            </a:r>
            <a:r>
              <a:rPr lang="en-US" dirty="0"/>
              <a:t> </a:t>
            </a:r>
            <a:r>
              <a:rPr lang="en-US" dirty="0" err="1"/>
              <a:t>Morsche</a:t>
            </a:r>
            <a:r>
              <a:rPr lang="en-US" dirty="0"/>
              <a:t>, </a:t>
            </a:r>
            <a:r>
              <a:rPr lang="en-US" dirty="0" err="1"/>
              <a:t>Ardagh</a:t>
            </a:r>
            <a:r>
              <a:rPr lang="en-US" dirty="0"/>
              <a:t> Metal Beverage - (Norman Lett permanent deputy)</a:t>
            </a:r>
            <a:endParaRPr lang="en-GB" b="1" dirty="0"/>
          </a:p>
          <a:p>
            <a:r>
              <a:rPr lang="en-US" dirty="0"/>
              <a:t>Mr R O’Neill, </a:t>
            </a:r>
            <a:r>
              <a:rPr lang="en-US" dirty="0" err="1"/>
              <a:t>Tinmasters</a:t>
            </a:r>
            <a:endParaRPr lang="en-GB" b="1" dirty="0"/>
          </a:p>
          <a:p>
            <a:r>
              <a:rPr lang="en-US" dirty="0"/>
              <a:t>Mr J Powell, JKP Tins</a:t>
            </a:r>
            <a:endParaRPr lang="en-GB" b="1" dirty="0"/>
          </a:p>
          <a:p>
            <a:r>
              <a:rPr lang="en-US" dirty="0"/>
              <a:t>Mr A Ruddock, Crown Food</a:t>
            </a:r>
            <a:endParaRPr lang="en-GB" b="1" dirty="0"/>
          </a:p>
          <a:p>
            <a:r>
              <a:rPr lang="en-US" dirty="0"/>
              <a:t>Mr C Saunders, Roberts Metal Packaging </a:t>
            </a:r>
            <a:endParaRPr lang="en-GB" b="1" dirty="0"/>
          </a:p>
          <a:p>
            <a:r>
              <a:rPr lang="en-US" dirty="0"/>
              <a:t>Mr A Ward, William Say &amp; Co </a:t>
            </a:r>
            <a:endParaRPr lang="en-GB" b="1" dirty="0"/>
          </a:p>
          <a:p>
            <a:r>
              <a:rPr lang="en-US" dirty="0"/>
              <a:t>Mr P Wilkinson, William Say &amp; Co</a:t>
            </a:r>
            <a:endParaRPr lang="en-GB" dirty="0"/>
          </a:p>
        </p:txBody>
      </p:sp>
    </p:spTree>
    <p:extLst>
      <p:ext uri="{BB962C8B-B14F-4D97-AF65-F5344CB8AC3E}">
        <p14:creationId xmlns:p14="http://schemas.microsoft.com/office/powerpoint/2010/main" val="8808763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3727" y="317850"/>
            <a:ext cx="2623712" cy="10691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 xmlns:a16="http://schemas.microsoft.com/office/drawing/2014/main" id="{EFA21AD1-D7C4-4AA2-A612-F1736E5D2AD9}"/>
              </a:ext>
            </a:extLst>
          </p:cNvPr>
          <p:cNvSpPr txBox="1">
            <a:spLocks/>
          </p:cNvSpPr>
          <p:nvPr/>
        </p:nvSpPr>
        <p:spPr>
          <a:xfrm>
            <a:off x="563986" y="1387012"/>
            <a:ext cx="9404961" cy="435973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GB" sz="1800" dirty="0"/>
              <a:t>MPMA continues to engage with MPE and to attend and contribute to their committees. </a:t>
            </a:r>
            <a:endParaRPr lang="en-GB" sz="1800" dirty="0" smtClean="0"/>
          </a:p>
          <a:p>
            <a:pPr lvl="0"/>
            <a:r>
              <a:rPr lang="en-GB" sz="1800" dirty="0" smtClean="0"/>
              <a:t>MPE </a:t>
            </a:r>
            <a:r>
              <a:rPr lang="en-GB" sz="1800" dirty="0"/>
              <a:t>activity in the areas of food contact and environment in particular remain valuable, but the concern is that with the potential for greater legislative divergence following BREXIT the value of this interaction could start to reduce over time</a:t>
            </a:r>
          </a:p>
          <a:p>
            <a:pPr lvl="0">
              <a:spcBef>
                <a:spcPts val="600"/>
              </a:spcBef>
              <a:spcAft>
                <a:spcPts val="600"/>
              </a:spcAft>
            </a:pPr>
            <a:r>
              <a:rPr lang="en-GB" sz="1800" dirty="0"/>
              <a:t>MPE have started two new working </a:t>
            </a:r>
            <a:r>
              <a:rPr lang="en-GB" sz="1800" dirty="0" smtClean="0"/>
              <a:t>groups: </a:t>
            </a:r>
          </a:p>
          <a:p>
            <a:pPr lvl="1">
              <a:spcBef>
                <a:spcPts val="600"/>
              </a:spcBef>
              <a:spcAft>
                <a:spcPts val="600"/>
              </a:spcAft>
            </a:pPr>
            <a:r>
              <a:rPr lang="en-GB" sz="1700" dirty="0" smtClean="0"/>
              <a:t>Competing Materials </a:t>
            </a:r>
            <a:r>
              <a:rPr lang="en-GB" sz="1700" dirty="0"/>
              <a:t>WG related to dealing with the threat from competing </a:t>
            </a:r>
            <a:r>
              <a:rPr lang="en-GB" sz="1700" dirty="0" smtClean="0"/>
              <a:t>materials, </a:t>
            </a:r>
            <a:r>
              <a:rPr lang="en-GB" sz="1700" dirty="0"/>
              <a:t>and the </a:t>
            </a:r>
            <a:endParaRPr lang="en-GB" sz="1700" dirty="0" smtClean="0"/>
          </a:p>
          <a:p>
            <a:pPr lvl="1">
              <a:spcBef>
                <a:spcPts val="600"/>
              </a:spcBef>
              <a:spcAft>
                <a:spcPts val="600"/>
              </a:spcAft>
            </a:pPr>
            <a:r>
              <a:rPr lang="en-GB" sz="1700" dirty="0" smtClean="0"/>
              <a:t>SUPD </a:t>
            </a:r>
            <a:r>
              <a:rPr lang="en-GB" sz="1700" dirty="0"/>
              <a:t>Working group </a:t>
            </a:r>
            <a:r>
              <a:rPr lang="en-GB" sz="1700" dirty="0" smtClean="0"/>
              <a:t>related to defending </a:t>
            </a:r>
            <a:r>
              <a:rPr lang="en-GB" sz="1700" dirty="0"/>
              <a:t>our </a:t>
            </a:r>
            <a:r>
              <a:rPr lang="en-GB" sz="1700" dirty="0" smtClean="0"/>
              <a:t>exclusion </a:t>
            </a:r>
            <a:r>
              <a:rPr lang="en-GB" sz="1700" dirty="0"/>
              <a:t>from the EU’s Single Use Plastics Directive. The background being that the European Carton Makers Association are trying to get cans put into scope of the directive because of the can linings and plastic re-closable ends. </a:t>
            </a:r>
          </a:p>
          <a:p>
            <a:pPr lvl="0"/>
            <a:r>
              <a:rPr lang="en-GB" sz="1800" dirty="0"/>
              <a:t>We are actively involved in both working </a:t>
            </a:r>
            <a:r>
              <a:rPr lang="en-GB" sz="1800" dirty="0" smtClean="0"/>
              <a:t>groups</a:t>
            </a:r>
            <a:endParaRPr lang="en-GB" sz="1800" dirty="0"/>
          </a:p>
        </p:txBody>
      </p:sp>
      <p:sp>
        <p:nvSpPr>
          <p:cNvPr id="4" name="Content Placeholder 3">
            <a:extLst>
              <a:ext uri="{FF2B5EF4-FFF2-40B4-BE49-F238E27FC236}">
                <a16:creationId xmlns:a16="http://schemas.microsoft.com/office/drawing/2014/main" xmlns="" id="{629F4FDC-1310-41A3-A024-194F5F7493CF}"/>
              </a:ext>
            </a:extLst>
          </p:cNvPr>
          <p:cNvSpPr txBox="1">
            <a:spLocks/>
          </p:cNvSpPr>
          <p:nvPr/>
        </p:nvSpPr>
        <p:spPr>
          <a:xfrm>
            <a:off x="323029" y="235300"/>
            <a:ext cx="9308651" cy="561266"/>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US" dirty="0" smtClean="0">
                <a:solidFill>
                  <a:srgbClr val="0070C0"/>
                </a:solidFill>
              </a:rPr>
              <a:t>9. Metal </a:t>
            </a:r>
            <a:r>
              <a:rPr lang="en-US" dirty="0" smtClean="0">
                <a:solidFill>
                  <a:srgbClr val="0070C0"/>
                </a:solidFill>
              </a:rPr>
              <a:t>Packaging Europe</a:t>
            </a:r>
            <a:endParaRPr lang="en-GB" dirty="0">
              <a:solidFill>
                <a:srgbClr val="0070C0"/>
              </a:solidFill>
            </a:endParaRPr>
          </a:p>
        </p:txBody>
      </p:sp>
    </p:spTree>
    <p:extLst>
      <p:ext uri="{BB962C8B-B14F-4D97-AF65-F5344CB8AC3E}">
        <p14:creationId xmlns:p14="http://schemas.microsoft.com/office/powerpoint/2010/main" val="15759569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3727" y="317850"/>
            <a:ext cx="2623712" cy="10691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 xmlns:a16="http://schemas.microsoft.com/office/drawing/2014/main" id="{EFA21AD1-D7C4-4AA2-A612-F1736E5D2AD9}"/>
              </a:ext>
            </a:extLst>
          </p:cNvPr>
          <p:cNvSpPr txBox="1">
            <a:spLocks/>
          </p:cNvSpPr>
          <p:nvPr/>
        </p:nvSpPr>
        <p:spPr>
          <a:xfrm>
            <a:off x="516993" y="1469562"/>
            <a:ext cx="8826734" cy="381520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Aft>
                <a:spcPts val="600"/>
              </a:spcAft>
            </a:pPr>
            <a:r>
              <a:rPr lang="en-GB" sz="1800" dirty="0" smtClean="0"/>
              <a:t>Metal </a:t>
            </a:r>
            <a:r>
              <a:rPr lang="en-GB" sz="1800" dirty="0"/>
              <a:t>Recycles Forever logo </a:t>
            </a:r>
            <a:r>
              <a:rPr lang="en-GB" sz="1800" dirty="0" smtClean="0"/>
              <a:t>is going </a:t>
            </a:r>
            <a:r>
              <a:rPr lang="en-GB" sz="1800" dirty="0"/>
              <a:t>from strength to strength and as a consequence there have been cases of misuse. </a:t>
            </a:r>
            <a:endParaRPr lang="en-GB" sz="1800" dirty="0" smtClean="0"/>
          </a:p>
          <a:p>
            <a:pPr lvl="0">
              <a:spcAft>
                <a:spcPts val="600"/>
              </a:spcAft>
            </a:pPr>
            <a:r>
              <a:rPr lang="en-GB" sz="1800" dirty="0" smtClean="0"/>
              <a:t>MPE </a:t>
            </a:r>
            <a:r>
              <a:rPr lang="en-GB" sz="1800" dirty="0"/>
              <a:t>is therefore looking at registering the logo in multiple countries</a:t>
            </a:r>
          </a:p>
          <a:p>
            <a:pPr lvl="0">
              <a:spcAft>
                <a:spcPts val="600"/>
              </a:spcAft>
            </a:pPr>
            <a:r>
              <a:rPr lang="en-GB" sz="1800" dirty="0"/>
              <a:t>S</a:t>
            </a:r>
            <a:r>
              <a:rPr lang="en-GB" sz="1800" dirty="0" smtClean="0"/>
              <a:t>taffing </a:t>
            </a:r>
            <a:r>
              <a:rPr lang="en-GB" sz="1800" dirty="0"/>
              <a:t>situation at MPE continues to change with Ellen </a:t>
            </a:r>
            <a:r>
              <a:rPr lang="en-GB" sz="1800" dirty="0" err="1"/>
              <a:t>Wauters</a:t>
            </a:r>
            <a:r>
              <a:rPr lang="en-GB" sz="1800" dirty="0"/>
              <a:t>, who having just returned from maternity </a:t>
            </a:r>
            <a:r>
              <a:rPr lang="en-GB" sz="1800" dirty="0" smtClean="0"/>
              <a:t>leave, </a:t>
            </a:r>
            <a:r>
              <a:rPr lang="en-GB" sz="1800" dirty="0"/>
              <a:t>is now working her </a:t>
            </a:r>
            <a:r>
              <a:rPr lang="en-GB" sz="1800" dirty="0" smtClean="0"/>
              <a:t>notice</a:t>
            </a:r>
          </a:p>
          <a:p>
            <a:pPr lvl="0">
              <a:spcAft>
                <a:spcPts val="600"/>
              </a:spcAft>
            </a:pPr>
            <a:r>
              <a:rPr lang="en-GB" sz="1800" dirty="0" smtClean="0"/>
              <a:t>This </a:t>
            </a:r>
            <a:r>
              <a:rPr lang="en-GB" sz="1800" dirty="0"/>
              <a:t>means that there are no original staff left at MPE</a:t>
            </a:r>
          </a:p>
          <a:p>
            <a:pPr lvl="0">
              <a:spcAft>
                <a:spcPts val="600"/>
              </a:spcAft>
            </a:pPr>
            <a:r>
              <a:rPr lang="en-GB" sz="1800" dirty="0"/>
              <a:t>MPE have also changed their funding rules such that from 2021 onwards there will be no funding available for any national campaigns. </a:t>
            </a:r>
            <a:endParaRPr lang="en-GB" sz="1800" dirty="0" smtClean="0"/>
          </a:p>
          <a:p>
            <a:pPr lvl="0">
              <a:spcAft>
                <a:spcPts val="600"/>
              </a:spcAft>
            </a:pPr>
            <a:r>
              <a:rPr lang="en-GB" sz="1800" dirty="0" smtClean="0"/>
              <a:t>The </a:t>
            </a:r>
            <a:r>
              <a:rPr lang="en-GB" sz="1800" dirty="0"/>
              <a:t>first casualty of this change is Metal Matters in the UK the MPE financial support </a:t>
            </a:r>
            <a:r>
              <a:rPr lang="en-GB" sz="1800" dirty="0" smtClean="0"/>
              <a:t>for </a:t>
            </a:r>
            <a:r>
              <a:rPr lang="en-GB" sz="1800" dirty="0"/>
              <a:t>which has now stopped</a:t>
            </a:r>
          </a:p>
        </p:txBody>
      </p:sp>
      <p:sp>
        <p:nvSpPr>
          <p:cNvPr id="4" name="Content Placeholder 3">
            <a:extLst>
              <a:ext uri="{FF2B5EF4-FFF2-40B4-BE49-F238E27FC236}">
                <a16:creationId xmlns:a16="http://schemas.microsoft.com/office/drawing/2014/main" xmlns="" id="{629F4FDC-1310-41A3-A024-194F5F7493CF}"/>
              </a:ext>
            </a:extLst>
          </p:cNvPr>
          <p:cNvSpPr txBox="1">
            <a:spLocks/>
          </p:cNvSpPr>
          <p:nvPr/>
        </p:nvSpPr>
        <p:spPr>
          <a:xfrm>
            <a:off x="323029" y="235300"/>
            <a:ext cx="9308651" cy="561266"/>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US" dirty="0" smtClean="0">
                <a:solidFill>
                  <a:srgbClr val="0070C0"/>
                </a:solidFill>
              </a:rPr>
              <a:t>Metal Packaging Europe</a:t>
            </a:r>
            <a:endParaRPr lang="en-GB" dirty="0">
              <a:solidFill>
                <a:srgbClr val="0070C0"/>
              </a:solidFill>
            </a:endParaRPr>
          </a:p>
        </p:txBody>
      </p:sp>
    </p:spTree>
    <p:extLst>
      <p:ext uri="{BB962C8B-B14F-4D97-AF65-F5344CB8AC3E}">
        <p14:creationId xmlns:p14="http://schemas.microsoft.com/office/powerpoint/2010/main" val="29006001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2989" y="176233"/>
            <a:ext cx="11929011" cy="6681767"/>
          </a:xfrm>
          <a:prstGeom prst="rect">
            <a:avLst/>
          </a:prstGeom>
        </p:spPr>
      </p:pic>
    </p:spTree>
    <p:extLst>
      <p:ext uri="{BB962C8B-B14F-4D97-AF65-F5344CB8AC3E}">
        <p14:creationId xmlns:p14="http://schemas.microsoft.com/office/powerpoint/2010/main" val="31236505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7242" y="307695"/>
            <a:ext cx="11626283" cy="6435876"/>
          </a:xfrm>
          <a:prstGeom prst="rect">
            <a:avLst/>
          </a:prstGeom>
        </p:spPr>
      </p:pic>
    </p:spTree>
    <p:extLst>
      <p:ext uri="{BB962C8B-B14F-4D97-AF65-F5344CB8AC3E}">
        <p14:creationId xmlns:p14="http://schemas.microsoft.com/office/powerpoint/2010/main" val="4146047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098007" y="3494670"/>
            <a:ext cx="1673230" cy="3696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a:stretch>
            <a:fillRect/>
          </a:stretch>
        </p:blipFill>
        <p:spPr>
          <a:xfrm>
            <a:off x="4843823" y="924835"/>
            <a:ext cx="2424596" cy="931520"/>
          </a:xfrm>
          <a:prstGeom prst="rect">
            <a:avLst/>
          </a:prstGeom>
        </p:spPr>
      </p:pic>
      <p:pic>
        <p:nvPicPr>
          <p:cNvPr id="8" name="Picture 2" descr="Canned Food U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0929" y="1138772"/>
            <a:ext cx="1233800" cy="7477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7956" y="1228372"/>
            <a:ext cx="1089266" cy="478256"/>
          </a:xfrm>
          <a:prstGeom prst="rect">
            <a:avLst/>
          </a:prstGeom>
        </p:spPr>
      </p:pic>
      <p:sp>
        <p:nvSpPr>
          <p:cNvPr id="10" name="TextBox 9"/>
          <p:cNvSpPr txBox="1"/>
          <p:nvPr/>
        </p:nvSpPr>
        <p:spPr>
          <a:xfrm>
            <a:off x="3243707" y="1338427"/>
            <a:ext cx="1064104" cy="276999"/>
          </a:xfrm>
          <a:prstGeom prst="rect">
            <a:avLst/>
          </a:prstGeom>
          <a:noFill/>
        </p:spPr>
        <p:txBody>
          <a:bodyPr wrap="square" rtlCol="0">
            <a:spAutoFit/>
          </a:bodyPr>
          <a:lstStyle/>
          <a:p>
            <a:r>
              <a:rPr lang="en-GB" sz="1200" dirty="0">
                <a:solidFill>
                  <a:schemeClr val="bg1">
                    <a:lumMod val="50000"/>
                  </a:schemeClr>
                </a:solidFill>
                <a:latin typeface="Arial" panose="020B0604020202020204" pitchFamily="34" charset="0"/>
                <a:cs typeface="Arial" panose="020B0604020202020204" pitchFamily="34" charset="0"/>
              </a:rPr>
              <a:t>Can </a:t>
            </a:r>
            <a:r>
              <a:rPr lang="en-GB" sz="1100" dirty="0">
                <a:solidFill>
                  <a:schemeClr val="bg1">
                    <a:lumMod val="50000"/>
                  </a:schemeClr>
                </a:solidFill>
                <a:latin typeface="Arial" panose="020B0604020202020204" pitchFamily="34" charset="0"/>
                <a:cs typeface="Arial" panose="020B0604020202020204" pitchFamily="34" charset="0"/>
              </a:rPr>
              <a:t>Makers</a:t>
            </a:r>
          </a:p>
        </p:txBody>
      </p:sp>
      <p:pic>
        <p:nvPicPr>
          <p:cNvPr id="5122" name="Picture 2"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5759" y="2345991"/>
            <a:ext cx="1618229" cy="6594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alupro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8914" y="3195440"/>
            <a:ext cx="1565713" cy="88195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incpen"/>
          <p:cNvPicPr>
            <a:picLocks noChangeAspect="1" noChangeArrowheads="1"/>
          </p:cNvPicPr>
          <p:nvPr/>
        </p:nvPicPr>
        <p:blipFill rotWithShape="1">
          <a:blip r:embed="rId8">
            <a:extLst>
              <a:ext uri="{28A0092B-C50C-407E-A947-70E740481C1C}">
                <a14:useLocalDpi xmlns:a14="http://schemas.microsoft.com/office/drawing/2010/main" val="0"/>
              </a:ext>
            </a:extLst>
          </a:blip>
          <a:srcRect t="18070" b="16764"/>
          <a:stretch/>
        </p:blipFill>
        <p:spPr bwMode="auto">
          <a:xfrm>
            <a:off x="4307811" y="5553491"/>
            <a:ext cx="1175644" cy="7824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packaing federation logo"/>
          <p:cNvPicPr>
            <a:picLocks noChangeAspect="1" noChangeArrowheads="1"/>
          </p:cNvPicPr>
          <p:nvPr/>
        </p:nvPicPr>
        <p:blipFill rotWithShape="1">
          <a:blip r:embed="rId9">
            <a:extLst>
              <a:ext uri="{28A0092B-C50C-407E-A947-70E740481C1C}">
                <a14:useLocalDpi xmlns:a14="http://schemas.microsoft.com/office/drawing/2010/main" val="0"/>
              </a:ext>
            </a:extLst>
          </a:blip>
          <a:srcRect t="14646" b="19235"/>
          <a:stretch/>
        </p:blipFill>
        <p:spPr bwMode="auto">
          <a:xfrm>
            <a:off x="2964991" y="4216177"/>
            <a:ext cx="1470283" cy="103695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www.fdf.org.uk/images/generic_site/fdf-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89784" y="4435812"/>
            <a:ext cx="2286000" cy="51435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Image result for IOM3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1680" y="5484728"/>
            <a:ext cx="1514961" cy="8786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47124" y="4464303"/>
            <a:ext cx="1425773" cy="626004"/>
          </a:xfrm>
          <a:prstGeom prst="rect">
            <a:avLst/>
          </a:prstGeom>
        </p:spPr>
      </p:pic>
      <p:pic>
        <p:nvPicPr>
          <p:cNvPr id="5138" name="Picture 18" desc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56121" y="2261090"/>
            <a:ext cx="1321957" cy="703169"/>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Metal Matter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85110" y="3565198"/>
            <a:ext cx="1511695" cy="2483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27815" y="3325178"/>
            <a:ext cx="1273458" cy="544757"/>
          </a:xfrm>
          <a:prstGeom prst="rect">
            <a:avLst/>
          </a:prstGeom>
        </p:spPr>
      </p:pic>
      <p:sp>
        <p:nvSpPr>
          <p:cNvPr id="18" name="Content Placeholder 3">
            <a:extLst>
              <a:ext uri="{FF2B5EF4-FFF2-40B4-BE49-F238E27FC236}">
                <a16:creationId xmlns:a16="http://schemas.microsoft.com/office/drawing/2014/main" xmlns="" id="{629F4FDC-1310-41A3-A024-194F5F7493CF}"/>
              </a:ext>
            </a:extLst>
          </p:cNvPr>
          <p:cNvSpPr txBox="1">
            <a:spLocks/>
          </p:cNvSpPr>
          <p:nvPr/>
        </p:nvSpPr>
        <p:spPr>
          <a:xfrm>
            <a:off x="323029" y="235300"/>
            <a:ext cx="9308651" cy="561266"/>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US" dirty="0" smtClean="0">
                <a:solidFill>
                  <a:srgbClr val="0070C0"/>
                </a:solidFill>
              </a:rPr>
              <a:t>10. Interface </a:t>
            </a:r>
            <a:r>
              <a:rPr lang="en-US" dirty="0">
                <a:solidFill>
                  <a:srgbClr val="0070C0"/>
                </a:solidFill>
              </a:rPr>
              <a:t>with other UK Organisations</a:t>
            </a:r>
            <a:endParaRPr lang="en-GB" dirty="0">
              <a:solidFill>
                <a:srgbClr val="0070C0"/>
              </a:solidFill>
            </a:endParaRPr>
          </a:p>
        </p:txBody>
      </p:sp>
      <p:pic>
        <p:nvPicPr>
          <p:cNvPr id="1026" name="Picture 2" descr="Image result for OPRL logo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5468" y="3597555"/>
            <a:ext cx="1546410" cy="7248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ecosurety logo"/>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800646" y="3241250"/>
            <a:ext cx="1268543" cy="10682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northampton university 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3615" y="4950163"/>
            <a:ext cx="1693295" cy="83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3792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 xmlns:a16="http://schemas.microsoft.com/office/drawing/2014/main" id="{EFA21AD1-D7C4-4AA2-A612-F1736E5D2AD9}"/>
              </a:ext>
            </a:extLst>
          </p:cNvPr>
          <p:cNvSpPr txBox="1">
            <a:spLocks/>
          </p:cNvSpPr>
          <p:nvPr/>
        </p:nvSpPr>
        <p:spPr>
          <a:xfrm>
            <a:off x="-174389" y="1051974"/>
            <a:ext cx="11673963" cy="3848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a:spcAft>
                <a:spcPts val="600"/>
              </a:spcAft>
            </a:pPr>
            <a:r>
              <a:rPr lang="en-GB" sz="2100" dirty="0" smtClean="0">
                <a:latin typeface="Verdana" charset="0"/>
                <a:ea typeface="Verdana" charset="0"/>
                <a:cs typeface="Verdana" charset="0"/>
              </a:rPr>
              <a:t>MPMA remains part of Make UK. Good level of support received by MPMA</a:t>
            </a:r>
          </a:p>
          <a:p>
            <a:pPr lvl="3">
              <a:spcAft>
                <a:spcPts val="1200"/>
              </a:spcAft>
            </a:pPr>
            <a:r>
              <a:rPr lang="en-GB" sz="1800" dirty="0" smtClean="0">
                <a:solidFill>
                  <a:schemeClr val="bg1">
                    <a:lumMod val="50000"/>
                  </a:schemeClr>
                </a:solidFill>
                <a:latin typeface="Verdana" charset="0"/>
                <a:ea typeface="Verdana" charset="0"/>
                <a:cs typeface="Verdana" charset="0"/>
              </a:rPr>
              <a:t>MPMA’s members can join Make UK FOC as an Associate member – provides benefits</a:t>
            </a:r>
          </a:p>
          <a:p>
            <a:pPr lvl="2">
              <a:spcAft>
                <a:spcPts val="600"/>
              </a:spcAft>
            </a:pPr>
            <a:r>
              <a:rPr lang="en-GB" sz="2100" dirty="0" smtClean="0">
                <a:latin typeface="Verdana" charset="0"/>
                <a:ea typeface="Verdana" charset="0"/>
                <a:cs typeface="Verdana" charset="0"/>
              </a:rPr>
              <a:t>Relationships being maintained with Packaging Federation, Food &amp; Drink Federation &amp; INCPEN</a:t>
            </a:r>
          </a:p>
          <a:p>
            <a:pPr lvl="3">
              <a:spcAft>
                <a:spcPts val="1200"/>
              </a:spcAft>
            </a:pPr>
            <a:r>
              <a:rPr lang="en-GB" sz="1950" dirty="0" smtClean="0">
                <a:solidFill>
                  <a:schemeClr val="bg1">
                    <a:lumMod val="50000"/>
                  </a:schemeClr>
                </a:solidFill>
                <a:latin typeface="Verdana" charset="0"/>
                <a:ea typeface="Verdana" charset="0"/>
                <a:cs typeface="Verdana" charset="0"/>
              </a:rPr>
              <a:t>Some concerns over high plastics focus – considerable efforts being spent to mitigate current crisis and to try to manage the situation</a:t>
            </a:r>
          </a:p>
          <a:p>
            <a:pPr lvl="2">
              <a:spcAft>
                <a:spcPts val="1200"/>
              </a:spcAft>
            </a:pPr>
            <a:r>
              <a:rPr lang="en-GB" sz="2100" dirty="0" smtClean="0">
                <a:latin typeface="Verdana" charset="0"/>
                <a:ea typeface="Verdana" charset="0"/>
                <a:cs typeface="Verdana" charset="0"/>
              </a:rPr>
              <a:t>MPMA now formally a Guarantor (as are Alupro) of OPRL</a:t>
            </a:r>
          </a:p>
          <a:p>
            <a:pPr lvl="2">
              <a:spcAft>
                <a:spcPts val="1200"/>
              </a:spcAft>
            </a:pPr>
            <a:r>
              <a:rPr lang="en-GB" sz="2100" dirty="0" smtClean="0">
                <a:latin typeface="Verdana" charset="0"/>
                <a:ea typeface="Verdana" charset="0"/>
                <a:cs typeface="Verdana" charset="0"/>
              </a:rPr>
              <a:t>MPMA in discussion with IOM3 to become an Affiliate Member (FOC) – if agreed will provide additional member benefits</a:t>
            </a:r>
          </a:p>
          <a:p>
            <a:pPr lvl="2">
              <a:spcAft>
                <a:spcPts val="1200"/>
              </a:spcAft>
            </a:pPr>
            <a:endParaRPr lang="en-GB" sz="2100" dirty="0" smtClean="0">
              <a:latin typeface="Verdana" charset="0"/>
              <a:ea typeface="Verdana" charset="0"/>
              <a:cs typeface="Verdana" charset="0"/>
            </a:endParaRPr>
          </a:p>
          <a:p>
            <a:pPr marL="1028700" lvl="3" indent="0">
              <a:spcAft>
                <a:spcPts val="600"/>
              </a:spcAft>
              <a:buNone/>
            </a:pPr>
            <a:endParaRPr lang="en-GB" sz="800" dirty="0">
              <a:latin typeface="Verdana" charset="0"/>
              <a:ea typeface="Verdana" charset="0"/>
              <a:cs typeface="Verdana" charset="0"/>
            </a:endParaRPr>
          </a:p>
        </p:txBody>
      </p:sp>
      <p:sp>
        <p:nvSpPr>
          <p:cNvPr id="5" name="Content Placeholder 3">
            <a:extLst>
              <a:ext uri="{FF2B5EF4-FFF2-40B4-BE49-F238E27FC236}">
                <a16:creationId xmlns:a16="http://schemas.microsoft.com/office/drawing/2014/main" xmlns="" id="{629F4FDC-1310-41A3-A024-194F5F7493CF}"/>
              </a:ext>
            </a:extLst>
          </p:cNvPr>
          <p:cNvSpPr txBox="1">
            <a:spLocks/>
          </p:cNvSpPr>
          <p:nvPr/>
        </p:nvSpPr>
        <p:spPr>
          <a:xfrm>
            <a:off x="323029" y="235300"/>
            <a:ext cx="9308651" cy="561266"/>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GB" dirty="0" smtClean="0">
                <a:solidFill>
                  <a:srgbClr val="0070C0"/>
                </a:solidFill>
              </a:rPr>
              <a:t>Interface with other UK Organisations</a:t>
            </a:r>
            <a:endParaRPr lang="en-GB" dirty="0">
              <a:solidFill>
                <a:srgbClr val="0070C0"/>
              </a:solidFill>
            </a:endParaRPr>
          </a:p>
        </p:txBody>
      </p:sp>
    </p:spTree>
    <p:extLst>
      <p:ext uri="{BB962C8B-B14F-4D97-AF65-F5344CB8AC3E}">
        <p14:creationId xmlns:p14="http://schemas.microsoft.com/office/powerpoint/2010/main" val="27642439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 xmlns:a16="http://schemas.microsoft.com/office/drawing/2014/main" id="{EFA21AD1-D7C4-4AA2-A612-F1736E5D2AD9}"/>
              </a:ext>
            </a:extLst>
          </p:cNvPr>
          <p:cNvSpPr txBox="1">
            <a:spLocks/>
          </p:cNvSpPr>
          <p:nvPr/>
        </p:nvSpPr>
        <p:spPr>
          <a:xfrm>
            <a:off x="565350" y="1138177"/>
            <a:ext cx="10119774" cy="278655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GB" sz="2400" dirty="0" smtClean="0"/>
              <a:t>Alupro/Metal Matters</a:t>
            </a:r>
            <a:endParaRPr lang="en-GB" sz="2400" dirty="0"/>
          </a:p>
          <a:p>
            <a:pPr lvl="0">
              <a:spcAft>
                <a:spcPts val="600"/>
              </a:spcAft>
            </a:pPr>
            <a:r>
              <a:rPr lang="en-GB" sz="1800" dirty="0"/>
              <a:t>Although our relationship with Alupro remains strong, an issue has arisen as a consequence of MPE’s decision to stop their funding of Metal Matters in 2020 that the Council need to take a decision on.</a:t>
            </a:r>
          </a:p>
          <a:p>
            <a:pPr lvl="0">
              <a:spcAft>
                <a:spcPts val="600"/>
              </a:spcAft>
            </a:pPr>
            <a:r>
              <a:rPr lang="en-GB" sz="1800" dirty="0"/>
              <a:t>The decision by MPE reduced Metal Matters budget by £30,000 and the Alupro Strategy Committee decided at their last meeting that MPMA should be asked to make up the majority of the difference.  </a:t>
            </a:r>
            <a:endParaRPr lang="en-GB" sz="1800" dirty="0" smtClean="0"/>
          </a:p>
          <a:p>
            <a:pPr lvl="0">
              <a:spcAft>
                <a:spcPts val="600"/>
              </a:spcAft>
            </a:pPr>
            <a:r>
              <a:rPr lang="en-GB" sz="1800" dirty="0" smtClean="0"/>
              <a:t>The </a:t>
            </a:r>
            <a:r>
              <a:rPr lang="en-GB" sz="1800" dirty="0"/>
              <a:t>email detailing the Alupro Strategy Committee view is attached for discussion</a:t>
            </a:r>
            <a:r>
              <a:rPr lang="en-GB" sz="2400" dirty="0"/>
              <a:t>.</a:t>
            </a:r>
            <a:endParaRPr lang="en-GB" sz="3600" dirty="0"/>
          </a:p>
          <a:p>
            <a:pPr lvl="2">
              <a:spcAft>
                <a:spcPts val="1200"/>
              </a:spcAft>
            </a:pPr>
            <a:endParaRPr lang="en-GB" sz="2100" dirty="0" smtClean="0">
              <a:latin typeface="Verdana" charset="0"/>
              <a:ea typeface="Verdana" charset="0"/>
              <a:cs typeface="Verdana" charset="0"/>
            </a:endParaRPr>
          </a:p>
          <a:p>
            <a:pPr marL="1028700" lvl="3" indent="0">
              <a:spcAft>
                <a:spcPts val="600"/>
              </a:spcAft>
              <a:buNone/>
            </a:pPr>
            <a:endParaRPr lang="en-GB" sz="800" dirty="0">
              <a:latin typeface="Verdana" charset="0"/>
              <a:ea typeface="Verdana" charset="0"/>
              <a:cs typeface="Verdana" charset="0"/>
            </a:endParaRPr>
          </a:p>
        </p:txBody>
      </p:sp>
      <p:sp>
        <p:nvSpPr>
          <p:cNvPr id="5" name="Content Placeholder 3">
            <a:extLst>
              <a:ext uri="{FF2B5EF4-FFF2-40B4-BE49-F238E27FC236}">
                <a16:creationId xmlns:a16="http://schemas.microsoft.com/office/drawing/2014/main" xmlns="" id="{629F4FDC-1310-41A3-A024-194F5F7493CF}"/>
              </a:ext>
            </a:extLst>
          </p:cNvPr>
          <p:cNvSpPr txBox="1">
            <a:spLocks/>
          </p:cNvSpPr>
          <p:nvPr/>
        </p:nvSpPr>
        <p:spPr>
          <a:xfrm>
            <a:off x="323029" y="235300"/>
            <a:ext cx="9308651" cy="561266"/>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GB" dirty="0" smtClean="0">
                <a:solidFill>
                  <a:srgbClr val="0070C0"/>
                </a:solidFill>
              </a:rPr>
              <a:t>Interface with other UK Organisations</a:t>
            </a:r>
            <a:endParaRPr lang="en-GB" dirty="0">
              <a:solidFill>
                <a:srgbClr val="0070C0"/>
              </a:solidFill>
            </a:endParaRPr>
          </a:p>
        </p:txBody>
      </p:sp>
    </p:spTree>
    <p:extLst>
      <p:ext uri="{BB962C8B-B14F-4D97-AF65-F5344CB8AC3E}">
        <p14:creationId xmlns:p14="http://schemas.microsoft.com/office/powerpoint/2010/main" val="10547226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 xmlns:a16="http://schemas.microsoft.com/office/drawing/2014/main" id="{EFA21AD1-D7C4-4AA2-A612-F1736E5D2AD9}"/>
              </a:ext>
            </a:extLst>
          </p:cNvPr>
          <p:cNvSpPr txBox="1">
            <a:spLocks/>
          </p:cNvSpPr>
          <p:nvPr/>
        </p:nvSpPr>
        <p:spPr>
          <a:xfrm>
            <a:off x="565350" y="796567"/>
            <a:ext cx="10119774" cy="574393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GB" sz="2400" dirty="0" smtClean="0"/>
              <a:t>Alupro/Metal Matters</a:t>
            </a:r>
            <a:endParaRPr lang="en-GB" sz="2400" dirty="0"/>
          </a:p>
          <a:p>
            <a:pPr marL="0" indent="0">
              <a:buNone/>
            </a:pPr>
            <a:r>
              <a:rPr lang="en-GB" sz="1400" dirty="0" smtClean="0"/>
              <a:t>Hi </a:t>
            </a:r>
            <a:r>
              <a:rPr lang="en-GB" sz="1400" dirty="0"/>
              <a:t>Robert</a:t>
            </a:r>
          </a:p>
          <a:p>
            <a:pPr marL="0" indent="0">
              <a:buNone/>
            </a:pPr>
            <a:r>
              <a:rPr lang="en-GB" sz="1400" dirty="0" smtClean="0"/>
              <a:t>Last </a:t>
            </a:r>
            <a:r>
              <a:rPr lang="en-GB" sz="1400" dirty="0"/>
              <a:t>week we held a meeting of the </a:t>
            </a:r>
            <a:r>
              <a:rPr lang="en-GB" sz="1400" dirty="0" err="1"/>
              <a:t>Alupro</a:t>
            </a:r>
            <a:r>
              <a:rPr lang="en-GB" sz="1400" dirty="0"/>
              <a:t> Strategy Committee and we discussed again the financial contributions to the </a:t>
            </a:r>
            <a:r>
              <a:rPr lang="en-GB" sz="1400" dirty="0" err="1"/>
              <a:t>MetalMatters</a:t>
            </a:r>
            <a:r>
              <a:rPr lang="en-GB" sz="1400" dirty="0"/>
              <a:t> programme.</a:t>
            </a:r>
          </a:p>
          <a:p>
            <a:pPr marL="0" indent="0">
              <a:buNone/>
            </a:pPr>
            <a:r>
              <a:rPr lang="en-GB" sz="1400" dirty="0" smtClean="0"/>
              <a:t>I </a:t>
            </a:r>
            <a:r>
              <a:rPr lang="en-GB" sz="1400" dirty="0"/>
              <a:t>shared with the group the detail of the conversation we had before Christmas. I explained that you and your members are very supportive of the </a:t>
            </a:r>
            <a:r>
              <a:rPr lang="en-GB" sz="1400" dirty="0" err="1"/>
              <a:t>MetalMatters</a:t>
            </a:r>
            <a:r>
              <a:rPr lang="en-GB" sz="1400" dirty="0"/>
              <a:t> programme and recognise its importance, but right now you have pressures on your budget which do not allow you to increase your contribution up to the level previously contributed by MPE on behalf of the wider metal packaging sector.</a:t>
            </a:r>
          </a:p>
          <a:p>
            <a:pPr marL="0" indent="0">
              <a:buNone/>
            </a:pPr>
            <a:r>
              <a:rPr lang="en-GB" sz="1400" dirty="0" smtClean="0"/>
              <a:t>The </a:t>
            </a:r>
            <a:r>
              <a:rPr lang="en-GB" sz="1400" dirty="0" err="1"/>
              <a:t>Alupro</a:t>
            </a:r>
            <a:r>
              <a:rPr lang="en-GB" sz="1400" dirty="0"/>
              <a:t> Board is very clear that the </a:t>
            </a:r>
            <a:r>
              <a:rPr lang="en-GB" sz="1400" dirty="0" err="1"/>
              <a:t>MetalMatters</a:t>
            </a:r>
            <a:r>
              <a:rPr lang="en-GB" sz="1400" dirty="0"/>
              <a:t> programme is a “metal packaging” programme which encourages the recycling of</a:t>
            </a:r>
            <a:r>
              <a:rPr lang="en-GB" sz="1400" u="sng" dirty="0"/>
              <a:t> all</a:t>
            </a:r>
            <a:r>
              <a:rPr lang="en-GB" sz="1400" dirty="0"/>
              <a:t> formats of aluminium and tinplate packaging. It therefore believes that it is reasonable to expect all beneficiaries of the programme to contribute to the costs on a fair and equitable basis. That being said, it recognises MPMA’s current budget constraints and proposes the following  funding compromise:</a:t>
            </a:r>
          </a:p>
          <a:p>
            <a:pPr marL="0" indent="0">
              <a:buNone/>
            </a:pPr>
            <a:r>
              <a:rPr lang="en-GB" sz="1400" dirty="0" smtClean="0"/>
              <a:t>MPMA </a:t>
            </a:r>
            <a:r>
              <a:rPr lang="en-GB" sz="1400" dirty="0"/>
              <a:t>doubles it’s financial contribution to the programme each year for the next 3 years, as follows:</a:t>
            </a:r>
          </a:p>
          <a:p>
            <a:pPr marL="0" indent="0">
              <a:buNone/>
            </a:pPr>
            <a:r>
              <a:rPr lang="en-GB" sz="1400" dirty="0" smtClean="0"/>
              <a:t>2019</a:t>
            </a:r>
            <a:r>
              <a:rPr lang="en-GB" sz="1400" dirty="0"/>
              <a:t>                    £</a:t>
            </a:r>
            <a:r>
              <a:rPr lang="en-GB" sz="1400" dirty="0" smtClean="0"/>
              <a:t>2,500                 2021</a:t>
            </a:r>
            <a:r>
              <a:rPr lang="en-GB" sz="1400" dirty="0"/>
              <a:t>                    £10,000</a:t>
            </a:r>
            <a:r>
              <a:rPr lang="en-GB" sz="1400" dirty="0" smtClean="0"/>
              <a:t>           </a:t>
            </a:r>
          </a:p>
          <a:p>
            <a:pPr marL="0" indent="0">
              <a:buNone/>
            </a:pPr>
            <a:r>
              <a:rPr lang="en-GB" sz="1400" dirty="0" smtClean="0"/>
              <a:t>2020</a:t>
            </a:r>
            <a:r>
              <a:rPr lang="en-GB" sz="1400" dirty="0"/>
              <a:t>                    £</a:t>
            </a:r>
            <a:r>
              <a:rPr lang="en-GB" sz="1400" dirty="0" smtClean="0"/>
              <a:t>5,000                 </a:t>
            </a:r>
            <a:r>
              <a:rPr lang="en-GB" sz="1400" dirty="0"/>
              <a:t>2022                    £20,000</a:t>
            </a:r>
          </a:p>
          <a:p>
            <a:pPr marL="0" indent="0">
              <a:buNone/>
            </a:pPr>
            <a:r>
              <a:rPr lang="en-GB" sz="1400" dirty="0" smtClean="0"/>
              <a:t>I </a:t>
            </a:r>
            <a:r>
              <a:rPr lang="en-GB" sz="1400" dirty="0"/>
              <a:t>have been asked to share this proposal with you and request that you ensure it is discussed by your Board at the next Board meeting.</a:t>
            </a:r>
          </a:p>
          <a:p>
            <a:pPr marL="0" indent="0">
              <a:buNone/>
            </a:pPr>
            <a:r>
              <a:rPr lang="en-GB" sz="1400" dirty="0" smtClean="0"/>
              <a:t>I </a:t>
            </a:r>
            <a:r>
              <a:rPr lang="en-GB" sz="1400" dirty="0"/>
              <a:t>am optimistic that we can find a sensible way through this.</a:t>
            </a:r>
          </a:p>
          <a:p>
            <a:pPr marL="0" indent="0">
              <a:buNone/>
            </a:pPr>
            <a:r>
              <a:rPr lang="en-GB" sz="1400" dirty="0" smtClean="0"/>
              <a:t>Happy </a:t>
            </a:r>
            <a:r>
              <a:rPr lang="en-GB" sz="1400" dirty="0"/>
              <a:t>to chat this through if it would be useful</a:t>
            </a:r>
            <a:r>
              <a:rPr lang="en-GB" sz="1400" dirty="0" smtClean="0"/>
              <a:t>.</a:t>
            </a:r>
            <a:endParaRPr lang="en-GB" sz="1400" dirty="0"/>
          </a:p>
          <a:p>
            <a:pPr marL="0" indent="0">
              <a:buNone/>
            </a:pPr>
            <a:r>
              <a:rPr lang="en-GB" sz="1400" dirty="0"/>
              <a:t>Kind regards</a:t>
            </a:r>
          </a:p>
          <a:p>
            <a:pPr marL="0" indent="0">
              <a:buNone/>
            </a:pPr>
            <a:r>
              <a:rPr lang="en-GB" sz="1400" dirty="0" smtClean="0"/>
              <a:t>Rick</a:t>
            </a:r>
            <a:endParaRPr lang="en-GB" sz="1400" dirty="0"/>
          </a:p>
          <a:p>
            <a:pPr marL="0" indent="0">
              <a:buNone/>
            </a:pPr>
            <a:r>
              <a:rPr lang="en-GB" sz="1400" dirty="0"/>
              <a:t> </a:t>
            </a:r>
          </a:p>
          <a:p>
            <a:pPr marL="685800" lvl="2" indent="0">
              <a:spcAft>
                <a:spcPts val="1200"/>
              </a:spcAft>
              <a:buNone/>
            </a:pPr>
            <a:endParaRPr lang="en-GB" sz="2100" dirty="0" smtClean="0">
              <a:latin typeface="Verdana" charset="0"/>
              <a:ea typeface="Verdana" charset="0"/>
              <a:cs typeface="Verdana" charset="0"/>
            </a:endParaRPr>
          </a:p>
          <a:p>
            <a:pPr marL="1028700" lvl="3" indent="0">
              <a:spcAft>
                <a:spcPts val="600"/>
              </a:spcAft>
              <a:buNone/>
            </a:pPr>
            <a:endParaRPr lang="en-GB" sz="800" dirty="0">
              <a:latin typeface="Verdana" charset="0"/>
              <a:ea typeface="Verdana" charset="0"/>
              <a:cs typeface="Verdana" charset="0"/>
            </a:endParaRPr>
          </a:p>
        </p:txBody>
      </p:sp>
      <p:sp>
        <p:nvSpPr>
          <p:cNvPr id="5" name="Content Placeholder 3">
            <a:extLst>
              <a:ext uri="{FF2B5EF4-FFF2-40B4-BE49-F238E27FC236}">
                <a16:creationId xmlns:a16="http://schemas.microsoft.com/office/drawing/2014/main" xmlns="" id="{629F4FDC-1310-41A3-A024-194F5F7493CF}"/>
              </a:ext>
            </a:extLst>
          </p:cNvPr>
          <p:cNvSpPr txBox="1">
            <a:spLocks/>
          </p:cNvSpPr>
          <p:nvPr/>
        </p:nvSpPr>
        <p:spPr>
          <a:xfrm>
            <a:off x="323029" y="235300"/>
            <a:ext cx="9308651" cy="561266"/>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GB" dirty="0" smtClean="0">
                <a:solidFill>
                  <a:srgbClr val="0070C0"/>
                </a:solidFill>
              </a:rPr>
              <a:t>Interface with other UK Organisations</a:t>
            </a:r>
            <a:endParaRPr lang="en-GB" dirty="0">
              <a:solidFill>
                <a:srgbClr val="0070C0"/>
              </a:solidFill>
            </a:endParaRPr>
          </a:p>
        </p:txBody>
      </p:sp>
    </p:spTree>
    <p:extLst>
      <p:ext uri="{BB962C8B-B14F-4D97-AF65-F5344CB8AC3E}">
        <p14:creationId xmlns:p14="http://schemas.microsoft.com/office/powerpoint/2010/main" val="31307388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369924" y="925102"/>
            <a:ext cx="8691937" cy="5773650"/>
          </a:xfrm>
        </p:spPr>
        <p:txBody>
          <a:bodyPr/>
          <a:lstStyle/>
          <a:p>
            <a:pPr lvl="0"/>
            <a:r>
              <a:rPr lang="en-GB" dirty="0" smtClean="0"/>
              <a:t>As a consequence of increased technical and regulatory demands MPMA sought an </a:t>
            </a:r>
            <a:r>
              <a:rPr lang="en-GB" dirty="0"/>
              <a:t>experienced </a:t>
            </a:r>
            <a:r>
              <a:rPr lang="en-GB" b="1" dirty="0"/>
              <a:t>Technical and Regulatory Affairs Manager</a:t>
            </a:r>
          </a:p>
          <a:p>
            <a:pPr lvl="0"/>
            <a:r>
              <a:rPr lang="en-GB" dirty="0" smtClean="0"/>
              <a:t>Matt had </a:t>
            </a:r>
            <a:r>
              <a:rPr lang="en-GB" dirty="0"/>
              <a:t>already indicated a desire to reduce hours and </a:t>
            </a:r>
            <a:r>
              <a:rPr lang="en-GB" dirty="0" smtClean="0"/>
              <a:t>become </a:t>
            </a:r>
            <a:r>
              <a:rPr lang="en-GB" dirty="0"/>
              <a:t>a consultant </a:t>
            </a:r>
            <a:endParaRPr lang="en-GB" dirty="0" smtClean="0"/>
          </a:p>
          <a:p>
            <a:pPr lvl="0"/>
            <a:r>
              <a:rPr lang="en-GB" dirty="0" smtClean="0"/>
              <a:t>Matt </a:t>
            </a:r>
            <a:r>
              <a:rPr lang="en-GB" dirty="0"/>
              <a:t>resigned </a:t>
            </a:r>
            <a:r>
              <a:rPr lang="en-GB" dirty="0" smtClean="0"/>
              <a:t>end </a:t>
            </a:r>
            <a:r>
              <a:rPr lang="en-GB" dirty="0"/>
              <a:t>of </a:t>
            </a:r>
            <a:r>
              <a:rPr lang="en-GB" dirty="0" smtClean="0"/>
              <a:t>2019, starting as a consultant mid-Jan </a:t>
            </a:r>
            <a:r>
              <a:rPr lang="en-GB" dirty="0"/>
              <a:t>2020 </a:t>
            </a:r>
            <a:endParaRPr lang="en-GB" dirty="0" smtClean="0"/>
          </a:p>
          <a:p>
            <a:pPr lvl="0"/>
            <a:r>
              <a:rPr lang="en-GB" dirty="0"/>
              <a:t>C</a:t>
            </a:r>
            <a:r>
              <a:rPr lang="en-GB" dirty="0" smtClean="0"/>
              <a:t>ontract 3 days/week </a:t>
            </a:r>
            <a:r>
              <a:rPr lang="en-GB" dirty="0"/>
              <a:t>for 3 months </a:t>
            </a:r>
            <a:r>
              <a:rPr lang="en-GB" dirty="0" smtClean="0"/>
              <a:t>then 1 day/week </a:t>
            </a:r>
            <a:r>
              <a:rPr lang="en-GB" dirty="0"/>
              <a:t>for 3 </a:t>
            </a:r>
            <a:r>
              <a:rPr lang="en-GB" dirty="0" smtClean="0"/>
              <a:t>months</a:t>
            </a:r>
            <a:endParaRPr lang="en-GB" dirty="0"/>
          </a:p>
          <a:p>
            <a:pPr lvl="0"/>
            <a:r>
              <a:rPr lang="en-GB" dirty="0" smtClean="0"/>
              <a:t>After this period Matt will support MPMA if asked </a:t>
            </a:r>
          </a:p>
          <a:p>
            <a:pPr lvl="0"/>
            <a:r>
              <a:rPr lang="en-GB" dirty="0"/>
              <a:t>C</a:t>
            </a:r>
            <a:r>
              <a:rPr lang="en-GB" dirty="0" smtClean="0"/>
              <a:t>andidate search found an </a:t>
            </a:r>
            <a:r>
              <a:rPr lang="en-GB" dirty="0"/>
              <a:t>excellent </a:t>
            </a:r>
            <a:r>
              <a:rPr lang="en-GB" dirty="0" smtClean="0"/>
              <a:t>individual </a:t>
            </a:r>
            <a:r>
              <a:rPr lang="en-GB" dirty="0"/>
              <a:t>in Stuart </a:t>
            </a:r>
            <a:r>
              <a:rPr lang="en-GB" dirty="0" smtClean="0"/>
              <a:t>Falconer</a:t>
            </a:r>
          </a:p>
          <a:p>
            <a:pPr lvl="0"/>
            <a:r>
              <a:rPr lang="en-GB" dirty="0" smtClean="0"/>
              <a:t>Stuart </a:t>
            </a:r>
            <a:r>
              <a:rPr lang="en-GB" dirty="0"/>
              <a:t>was subsequently offered the positon which he </a:t>
            </a:r>
            <a:r>
              <a:rPr lang="en-GB" dirty="0" smtClean="0"/>
              <a:t>accepted</a:t>
            </a:r>
            <a:endParaRPr lang="en-GB" dirty="0"/>
          </a:p>
          <a:p>
            <a:pPr lvl="0"/>
            <a:r>
              <a:rPr lang="en-GB" dirty="0"/>
              <a:t>Stuart, a chemist by qualification, started </a:t>
            </a:r>
            <a:r>
              <a:rPr lang="en-GB" dirty="0" smtClean="0"/>
              <a:t>at </a:t>
            </a:r>
            <a:r>
              <a:rPr lang="en-GB" dirty="0"/>
              <a:t>Metal Box in Wantage in 1988 as a Metal Decorating Technologist and since then </a:t>
            </a:r>
            <a:r>
              <a:rPr lang="en-GB" dirty="0" smtClean="0"/>
              <a:t>continued </a:t>
            </a:r>
            <a:r>
              <a:rPr lang="en-GB" dirty="0"/>
              <a:t>to work in </a:t>
            </a:r>
            <a:r>
              <a:rPr lang="en-GB" dirty="0" smtClean="0"/>
              <a:t>the fields of coatings</a:t>
            </a:r>
            <a:r>
              <a:rPr lang="en-GB" dirty="0"/>
              <a:t>, labelling and foils, working for a range of companies in various quality and development roles</a:t>
            </a:r>
          </a:p>
          <a:p>
            <a:pPr lvl="0"/>
            <a:r>
              <a:rPr lang="en-GB" dirty="0"/>
              <a:t>Stuart will start with the </a:t>
            </a:r>
            <a:r>
              <a:rPr lang="en-GB" dirty="0" smtClean="0"/>
              <a:t>MPMA 1</a:t>
            </a:r>
            <a:r>
              <a:rPr lang="en-GB" baseline="30000" dirty="0" smtClean="0"/>
              <a:t>st</a:t>
            </a:r>
            <a:r>
              <a:rPr lang="en-GB" dirty="0" smtClean="0"/>
              <a:t> </a:t>
            </a:r>
            <a:r>
              <a:rPr lang="en-GB" dirty="0"/>
              <a:t>May 2020</a:t>
            </a:r>
          </a:p>
        </p:txBody>
      </p:sp>
      <p:sp>
        <p:nvSpPr>
          <p:cNvPr id="8" name="Text Placeholder 1"/>
          <p:cNvSpPr>
            <a:spLocks noGrp="1"/>
          </p:cNvSpPr>
          <p:nvPr>
            <p:ph type="body" sz="quarter" idx="10"/>
          </p:nvPr>
        </p:nvSpPr>
        <p:spPr>
          <a:xfrm>
            <a:off x="3369924" y="357191"/>
            <a:ext cx="7857407" cy="457199"/>
          </a:xfrm>
        </p:spPr>
        <p:txBody>
          <a:bodyPr/>
          <a:lstStyle/>
          <a:p>
            <a:r>
              <a:rPr lang="en-GB" dirty="0" smtClean="0">
                <a:solidFill>
                  <a:srgbClr val="0070C0"/>
                </a:solidFill>
              </a:rPr>
              <a:t>6. Association Personnel Update </a:t>
            </a:r>
            <a:endParaRPr lang="en-GB" dirty="0">
              <a:solidFill>
                <a:srgbClr val="0070C0"/>
              </a:solidFill>
            </a:endParaRPr>
          </a:p>
        </p:txBody>
      </p:sp>
      <p:pic>
        <p:nvPicPr>
          <p:cNvPr id="3" name="Picture 2"/>
          <p:cNvPicPr>
            <a:picLocks noChangeAspect="1"/>
          </p:cNvPicPr>
          <p:nvPr/>
        </p:nvPicPr>
        <p:blipFill>
          <a:blip r:embed="rId3"/>
          <a:stretch>
            <a:fillRect/>
          </a:stretch>
        </p:blipFill>
        <p:spPr>
          <a:xfrm>
            <a:off x="211948" y="1408031"/>
            <a:ext cx="3055620" cy="3055620"/>
          </a:xfrm>
          <a:prstGeom prst="rect">
            <a:avLst/>
          </a:prstGeom>
        </p:spPr>
      </p:pic>
    </p:spTree>
    <p:extLst>
      <p:ext uri="{BB962C8B-B14F-4D97-AF65-F5344CB8AC3E}">
        <p14:creationId xmlns:p14="http://schemas.microsoft.com/office/powerpoint/2010/main" val="34147597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xmlns="" id="{629F4FDC-1310-41A3-A024-194F5F7493CF}"/>
              </a:ext>
            </a:extLst>
          </p:cNvPr>
          <p:cNvSpPr txBox="1">
            <a:spLocks/>
          </p:cNvSpPr>
          <p:nvPr/>
        </p:nvSpPr>
        <p:spPr>
          <a:xfrm>
            <a:off x="323029" y="235300"/>
            <a:ext cx="9308651" cy="561266"/>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GB" dirty="0" smtClean="0">
                <a:solidFill>
                  <a:srgbClr val="0070C0"/>
                </a:solidFill>
              </a:rPr>
              <a:t>11. Finance</a:t>
            </a:r>
            <a:endParaRPr lang="en-GB" dirty="0">
              <a:solidFill>
                <a:srgbClr val="0070C0"/>
              </a:solidFill>
            </a:endParaRPr>
          </a:p>
        </p:txBody>
      </p:sp>
      <p:pic>
        <p:nvPicPr>
          <p:cNvPr id="3" name="Picture 2"/>
          <p:cNvPicPr>
            <a:picLocks noChangeAspect="1"/>
          </p:cNvPicPr>
          <p:nvPr/>
        </p:nvPicPr>
        <p:blipFill>
          <a:blip r:embed="rId3"/>
          <a:stretch>
            <a:fillRect/>
          </a:stretch>
        </p:blipFill>
        <p:spPr>
          <a:xfrm>
            <a:off x="3105150" y="752475"/>
            <a:ext cx="5981700" cy="5353050"/>
          </a:xfrm>
          <a:prstGeom prst="rect">
            <a:avLst/>
          </a:prstGeom>
        </p:spPr>
      </p:pic>
    </p:spTree>
    <p:extLst>
      <p:ext uri="{BB962C8B-B14F-4D97-AF65-F5344CB8AC3E}">
        <p14:creationId xmlns:p14="http://schemas.microsoft.com/office/powerpoint/2010/main" val="22773077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xmlns="" id="{629F4FDC-1310-41A3-A024-194F5F7493CF}"/>
              </a:ext>
            </a:extLst>
          </p:cNvPr>
          <p:cNvSpPr txBox="1">
            <a:spLocks/>
          </p:cNvSpPr>
          <p:nvPr/>
        </p:nvSpPr>
        <p:spPr>
          <a:xfrm>
            <a:off x="323029" y="235300"/>
            <a:ext cx="9308651" cy="561266"/>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GB" dirty="0" smtClean="0">
                <a:solidFill>
                  <a:srgbClr val="0070C0"/>
                </a:solidFill>
              </a:rPr>
              <a:t>Finance</a:t>
            </a:r>
            <a:endParaRPr lang="en-GB" dirty="0">
              <a:solidFill>
                <a:srgbClr val="0070C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589130409"/>
              </p:ext>
            </p:extLst>
          </p:nvPr>
        </p:nvGraphicFramePr>
        <p:xfrm>
          <a:off x="3073401" y="503985"/>
          <a:ext cx="5475288" cy="6047623"/>
        </p:xfrm>
        <a:graphic>
          <a:graphicData uri="http://schemas.openxmlformats.org/presentationml/2006/ole">
            <mc:AlternateContent xmlns:mc="http://schemas.openxmlformats.org/markup-compatibility/2006">
              <mc:Choice xmlns:v="urn:schemas-microsoft-com:vml" Requires="v">
                <p:oleObj spid="_x0000_s2051" name="Worksheet" r:id="rId4" imgW="8201014" imgH="9058409" progId="Excel.Sheet.12">
                  <p:embed/>
                </p:oleObj>
              </mc:Choice>
              <mc:Fallback>
                <p:oleObj name="Worksheet" r:id="rId4" imgW="8201014" imgH="9058409" progId="Excel.Sheet.12">
                  <p:embed/>
                  <p:pic>
                    <p:nvPicPr>
                      <p:cNvPr id="0" name=""/>
                      <p:cNvPicPr/>
                      <p:nvPr/>
                    </p:nvPicPr>
                    <p:blipFill>
                      <a:blip r:embed="rId5"/>
                      <a:stretch>
                        <a:fillRect/>
                      </a:stretch>
                    </p:blipFill>
                    <p:spPr>
                      <a:xfrm>
                        <a:off x="3073401" y="503985"/>
                        <a:ext cx="5475288" cy="6047623"/>
                      </a:xfrm>
                      <a:prstGeom prst="rect">
                        <a:avLst/>
                      </a:prstGeom>
                    </p:spPr>
                  </p:pic>
                </p:oleObj>
              </mc:Fallback>
            </mc:AlternateContent>
          </a:graphicData>
        </a:graphic>
      </p:graphicFrame>
    </p:spTree>
    <p:extLst>
      <p:ext uri="{BB962C8B-B14F-4D97-AF65-F5344CB8AC3E}">
        <p14:creationId xmlns:p14="http://schemas.microsoft.com/office/powerpoint/2010/main" val="39637684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xmlns="" id="{629F4FDC-1310-41A3-A024-194F5F7493CF}"/>
              </a:ext>
            </a:extLst>
          </p:cNvPr>
          <p:cNvSpPr txBox="1">
            <a:spLocks/>
          </p:cNvSpPr>
          <p:nvPr/>
        </p:nvSpPr>
        <p:spPr>
          <a:xfrm>
            <a:off x="323029" y="235300"/>
            <a:ext cx="9308651" cy="561266"/>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GB" dirty="0" smtClean="0">
                <a:solidFill>
                  <a:srgbClr val="0070C0"/>
                </a:solidFill>
              </a:rPr>
              <a:t>12. Any other business</a:t>
            </a:r>
            <a:endParaRPr lang="en-GB" dirty="0">
              <a:solidFill>
                <a:srgbClr val="0070C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0300" y="1117600"/>
            <a:ext cx="5240337" cy="5030787"/>
          </a:xfrm>
          <a:prstGeom prst="rect">
            <a:avLst/>
          </a:prstGeom>
        </p:spPr>
      </p:pic>
    </p:spTree>
    <p:extLst>
      <p:ext uri="{BB962C8B-B14F-4D97-AF65-F5344CB8AC3E}">
        <p14:creationId xmlns:p14="http://schemas.microsoft.com/office/powerpoint/2010/main" val="14537494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xmlns="" id="{629F4FDC-1310-41A3-A024-194F5F7493CF}"/>
              </a:ext>
            </a:extLst>
          </p:cNvPr>
          <p:cNvSpPr txBox="1">
            <a:spLocks/>
          </p:cNvSpPr>
          <p:nvPr/>
        </p:nvSpPr>
        <p:spPr>
          <a:xfrm>
            <a:off x="323029" y="235300"/>
            <a:ext cx="9308651" cy="561266"/>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GB" dirty="0" smtClean="0">
                <a:solidFill>
                  <a:srgbClr val="0070C0"/>
                </a:solidFill>
              </a:rPr>
              <a:t>13. Date and Venue of next meeting</a:t>
            </a:r>
            <a:endParaRPr lang="en-GB" dirty="0">
              <a:solidFill>
                <a:srgbClr val="0070C0"/>
              </a:solidFill>
            </a:endParaRPr>
          </a:p>
        </p:txBody>
      </p:sp>
      <p:sp>
        <p:nvSpPr>
          <p:cNvPr id="2" name="TextBox 1"/>
          <p:cNvSpPr txBox="1"/>
          <p:nvPr/>
        </p:nvSpPr>
        <p:spPr>
          <a:xfrm>
            <a:off x="508000" y="1511300"/>
            <a:ext cx="6540500" cy="3970318"/>
          </a:xfrm>
          <a:prstGeom prst="rect">
            <a:avLst/>
          </a:prstGeom>
          <a:noFill/>
        </p:spPr>
        <p:txBody>
          <a:bodyPr wrap="square" rtlCol="0">
            <a:spAutoFit/>
          </a:bodyPr>
          <a:lstStyle/>
          <a:p>
            <a:endParaRPr lang="en-GB" dirty="0" smtClean="0"/>
          </a:p>
          <a:p>
            <a:r>
              <a:rPr lang="en-GB" dirty="0" smtClean="0"/>
              <a:t>Wednesday 18</a:t>
            </a:r>
            <a:r>
              <a:rPr lang="en-GB" baseline="30000" dirty="0" smtClean="0"/>
              <a:t>th</a:t>
            </a:r>
            <a:r>
              <a:rPr lang="en-GB" dirty="0" smtClean="0"/>
              <a:t> November ?</a:t>
            </a:r>
          </a:p>
          <a:p>
            <a:r>
              <a:rPr lang="en-GB" dirty="0" smtClean="0"/>
              <a:t>or</a:t>
            </a:r>
            <a:endParaRPr lang="en-GB" dirty="0"/>
          </a:p>
          <a:p>
            <a:r>
              <a:rPr lang="en-GB" dirty="0" smtClean="0"/>
              <a:t>Thursday 19</a:t>
            </a:r>
            <a:r>
              <a:rPr lang="en-GB" baseline="30000" dirty="0" smtClean="0"/>
              <a:t>th</a:t>
            </a:r>
            <a:r>
              <a:rPr lang="en-GB" dirty="0" smtClean="0"/>
              <a:t> November ?</a:t>
            </a:r>
          </a:p>
          <a:p>
            <a:r>
              <a:rPr lang="en-GB" dirty="0" smtClean="0"/>
              <a:t>or</a:t>
            </a:r>
          </a:p>
          <a:p>
            <a:r>
              <a:rPr lang="en-GB" dirty="0" smtClean="0"/>
              <a:t>Tuesday 24</a:t>
            </a:r>
            <a:r>
              <a:rPr lang="en-GB" baseline="30000" dirty="0" smtClean="0"/>
              <a:t>th</a:t>
            </a:r>
            <a:r>
              <a:rPr lang="en-GB" dirty="0" smtClean="0"/>
              <a:t> November ?</a:t>
            </a:r>
          </a:p>
          <a:p>
            <a:r>
              <a:rPr lang="en-GB" dirty="0" smtClean="0"/>
              <a:t>or</a:t>
            </a:r>
          </a:p>
          <a:p>
            <a:r>
              <a:rPr lang="en-GB" dirty="0" smtClean="0"/>
              <a:t>Wednesday 25</a:t>
            </a:r>
            <a:r>
              <a:rPr lang="en-GB" baseline="30000" dirty="0" smtClean="0"/>
              <a:t>th</a:t>
            </a:r>
            <a:r>
              <a:rPr lang="en-GB" dirty="0" smtClean="0"/>
              <a:t> November ?</a:t>
            </a:r>
          </a:p>
          <a:p>
            <a:r>
              <a:rPr lang="en-GB" dirty="0" smtClean="0"/>
              <a:t>or</a:t>
            </a:r>
          </a:p>
          <a:p>
            <a:r>
              <a:rPr lang="en-GB" dirty="0" smtClean="0"/>
              <a:t>Thursday 26</a:t>
            </a:r>
            <a:r>
              <a:rPr lang="en-GB" baseline="30000" dirty="0" smtClean="0"/>
              <a:t>th</a:t>
            </a:r>
            <a:r>
              <a:rPr lang="en-GB" dirty="0" smtClean="0"/>
              <a:t> November ?</a:t>
            </a:r>
          </a:p>
          <a:p>
            <a:endParaRPr lang="en-GB" dirty="0"/>
          </a:p>
          <a:p>
            <a:endParaRPr lang="en-GB" dirty="0" smtClean="0"/>
          </a:p>
          <a:p>
            <a:r>
              <a:rPr lang="en-GB" dirty="0"/>
              <a:t>In person or on-line to be decided nearer the time ?</a:t>
            </a:r>
          </a:p>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1319530"/>
            <a:ext cx="2743200" cy="3463290"/>
          </a:xfrm>
          <a:prstGeom prst="rect">
            <a:avLst/>
          </a:prstGeom>
        </p:spPr>
      </p:pic>
    </p:spTree>
    <p:extLst>
      <p:ext uri="{BB962C8B-B14F-4D97-AF65-F5344CB8AC3E}">
        <p14:creationId xmlns:p14="http://schemas.microsoft.com/office/powerpoint/2010/main" val="7363245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xmlns="" id="{629F4FDC-1310-41A3-A024-194F5F7493CF}"/>
              </a:ext>
            </a:extLst>
          </p:cNvPr>
          <p:cNvSpPr txBox="1">
            <a:spLocks/>
          </p:cNvSpPr>
          <p:nvPr/>
        </p:nvSpPr>
        <p:spPr>
          <a:xfrm>
            <a:off x="323029" y="235300"/>
            <a:ext cx="9308651" cy="561266"/>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GB" dirty="0" smtClean="0">
                <a:solidFill>
                  <a:srgbClr val="0070C0"/>
                </a:solidFill>
              </a:rPr>
              <a:t>Annual General Meeting</a:t>
            </a:r>
            <a:endParaRPr lang="en-GB" dirty="0">
              <a:solidFill>
                <a:srgbClr val="0070C0"/>
              </a:solidFill>
            </a:endParaRPr>
          </a:p>
        </p:txBody>
      </p:sp>
      <p:sp>
        <p:nvSpPr>
          <p:cNvPr id="2" name="TextBox 1"/>
          <p:cNvSpPr txBox="1"/>
          <p:nvPr/>
        </p:nvSpPr>
        <p:spPr>
          <a:xfrm>
            <a:off x="190500" y="1511300"/>
            <a:ext cx="12001499" cy="3139321"/>
          </a:xfrm>
          <a:prstGeom prst="rect">
            <a:avLst/>
          </a:prstGeom>
          <a:noFill/>
        </p:spPr>
        <p:txBody>
          <a:bodyPr wrap="square" rtlCol="0">
            <a:spAutoFit/>
          </a:bodyPr>
          <a:lstStyle/>
          <a:p>
            <a:endParaRPr lang="en-GB" dirty="0"/>
          </a:p>
          <a:p>
            <a:r>
              <a:rPr lang="en-GB" dirty="0" smtClean="0"/>
              <a:t>To confirm the minutes of the Annual General Meeting – held on 16 May </a:t>
            </a:r>
            <a:r>
              <a:rPr lang="en-GB" dirty="0"/>
              <a:t>2019 </a:t>
            </a:r>
          </a:p>
          <a:p>
            <a:endParaRPr lang="en-GB" dirty="0" smtClean="0"/>
          </a:p>
          <a:p>
            <a:r>
              <a:rPr lang="en-GB" dirty="0" smtClean="0"/>
              <a:t>To adopt the accounts of the Association for the year ended 31 December 2019</a:t>
            </a:r>
          </a:p>
          <a:p>
            <a:endParaRPr lang="en-GB" dirty="0" smtClean="0"/>
          </a:p>
          <a:p>
            <a:r>
              <a:rPr lang="en-GB" dirty="0" smtClean="0"/>
              <a:t>To authorise the Directors to agree the future role of </a:t>
            </a:r>
            <a:r>
              <a:rPr lang="en-GB" dirty="0" err="1" smtClean="0"/>
              <a:t>Foxley</a:t>
            </a:r>
            <a:r>
              <a:rPr lang="en-GB" dirty="0" smtClean="0"/>
              <a:t> </a:t>
            </a:r>
            <a:r>
              <a:rPr lang="en-GB" dirty="0" err="1" smtClean="0"/>
              <a:t>Kingham</a:t>
            </a:r>
            <a:r>
              <a:rPr lang="en-GB" dirty="0" smtClean="0"/>
              <a:t>, and to agree their remuneration </a:t>
            </a:r>
            <a:endParaRPr lang="en-GB" dirty="0"/>
          </a:p>
          <a:p>
            <a:endParaRPr lang="en-GB" dirty="0" smtClean="0"/>
          </a:p>
          <a:p>
            <a:r>
              <a:rPr lang="en-GB" dirty="0" smtClean="0"/>
              <a:t>To ratify the composition of the Officers and Councillors of the Association </a:t>
            </a:r>
            <a:endParaRPr lang="en-GB" dirty="0"/>
          </a:p>
          <a:p>
            <a:endParaRPr lang="en-GB" dirty="0" smtClean="0"/>
          </a:p>
          <a:p>
            <a:r>
              <a:rPr lang="en-GB" dirty="0" smtClean="0"/>
              <a:t>Any other business </a:t>
            </a:r>
            <a:endParaRPr lang="en-GB" dirty="0"/>
          </a:p>
        </p:txBody>
      </p:sp>
    </p:spTree>
    <p:extLst>
      <p:ext uri="{BB962C8B-B14F-4D97-AF65-F5344CB8AC3E}">
        <p14:creationId xmlns:p14="http://schemas.microsoft.com/office/powerpoint/2010/main" val="36043187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303627" y="298944"/>
            <a:ext cx="10515600" cy="63604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l"/>
            <a:r>
              <a:rPr lang="en-GB" sz="3600" dirty="0" smtClean="0">
                <a:solidFill>
                  <a:srgbClr val="0070C0"/>
                </a:solidFill>
                <a:latin typeface="Calibri Light" panose="020F0302020204030204" pitchFamily="34" charset="0"/>
                <a:ea typeface="+mn-ea"/>
                <a:cs typeface="Calibri Light" panose="020F0302020204030204" pitchFamily="34" charset="0"/>
              </a:rPr>
              <a:t>Can Making</a:t>
            </a:r>
            <a:endParaRPr lang="en-US" sz="3600" dirty="0">
              <a:solidFill>
                <a:srgbClr val="0070C0"/>
              </a:solidFill>
              <a:latin typeface="Calibri Light" panose="020F0302020204030204" pitchFamily="34" charset="0"/>
              <a:ea typeface="+mn-ea"/>
              <a:cs typeface="Calibri Light" panose="020F0302020204030204" pitchFamily="34" charset="0"/>
            </a:endParaRPr>
          </a:p>
        </p:txBody>
      </p:sp>
      <p:pic>
        <p:nvPicPr>
          <p:cNvPr id="4" name="Picture 3"/>
          <p:cNvPicPr>
            <a:picLocks noChangeAspect="1"/>
          </p:cNvPicPr>
          <p:nvPr/>
        </p:nvPicPr>
        <p:blipFill>
          <a:blip r:embed="rId3"/>
          <a:stretch>
            <a:fillRect/>
          </a:stretch>
        </p:blipFill>
        <p:spPr>
          <a:xfrm>
            <a:off x="13516" y="0"/>
            <a:ext cx="12164967" cy="6858000"/>
          </a:xfrm>
          <a:prstGeom prst="rect">
            <a:avLst/>
          </a:prstGeom>
        </p:spPr>
      </p:pic>
      <p:sp>
        <p:nvSpPr>
          <p:cNvPr id="9" name="Title 5"/>
          <p:cNvSpPr txBox="1">
            <a:spLocks/>
          </p:cNvSpPr>
          <p:nvPr/>
        </p:nvSpPr>
        <p:spPr>
          <a:xfrm>
            <a:off x="209447" y="298944"/>
            <a:ext cx="4927632" cy="974058"/>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l"/>
            <a:r>
              <a:rPr lang="en-GB" sz="3600" dirty="0" smtClean="0">
                <a:solidFill>
                  <a:schemeClr val="bg1"/>
                </a:solidFill>
                <a:latin typeface="Calibri Light" panose="020F0302020204030204" pitchFamily="34" charset="0"/>
                <a:ea typeface="+mn-ea"/>
                <a:cs typeface="Calibri Light" panose="020F0302020204030204" pitchFamily="34" charset="0"/>
              </a:rPr>
              <a:t>7. Review of Activities</a:t>
            </a:r>
            <a:endParaRPr lang="en-US" sz="3600" dirty="0">
              <a:solidFill>
                <a:schemeClr val="bg1"/>
              </a:solidFill>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38930057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1"/>
          </p:nvPr>
        </p:nvSpPr>
        <p:spPr>
          <a:xfrm>
            <a:off x="394984" y="384920"/>
            <a:ext cx="3678148" cy="457199"/>
          </a:xfrm>
        </p:spPr>
        <p:txBody>
          <a:bodyPr/>
          <a:lstStyle/>
          <a:p>
            <a:r>
              <a:rPr lang="en-GB" dirty="0">
                <a:solidFill>
                  <a:srgbClr val="0070C0"/>
                </a:solidFill>
              </a:rPr>
              <a:t> Brexit </a:t>
            </a:r>
            <a:r>
              <a:rPr lang="en-GB" dirty="0" smtClean="0">
                <a:solidFill>
                  <a:srgbClr val="0070C0"/>
                </a:solidFill>
              </a:rPr>
              <a:t>Update #1</a:t>
            </a:r>
            <a:endParaRPr lang="en-GB" dirty="0">
              <a:solidFill>
                <a:srgbClr val="0070C0"/>
              </a:solidFill>
            </a:endParaRPr>
          </a:p>
        </p:txBody>
      </p:sp>
      <p:sp>
        <p:nvSpPr>
          <p:cNvPr id="7" name="Tijdelijke aanduiding voor tekst 4"/>
          <p:cNvSpPr>
            <a:spLocks noGrp="1"/>
          </p:cNvSpPr>
          <p:nvPr>
            <p:ph type="body" sz="quarter" idx="13"/>
          </p:nvPr>
        </p:nvSpPr>
        <p:spPr>
          <a:xfrm>
            <a:off x="250081" y="1505294"/>
            <a:ext cx="7799213" cy="1158393"/>
          </a:xfrm>
        </p:spPr>
        <p:txBody>
          <a:bodyPr>
            <a:normAutofit/>
          </a:bodyPr>
          <a:lstStyle/>
          <a:p>
            <a:r>
              <a:rPr lang="en-GB" dirty="0" smtClean="0"/>
              <a:t>UK left the EU on the 31</a:t>
            </a:r>
            <a:r>
              <a:rPr lang="en-GB" baseline="30000" dirty="0" smtClean="0"/>
              <a:t>st</a:t>
            </a:r>
            <a:r>
              <a:rPr lang="en-GB" dirty="0" smtClean="0"/>
              <a:t> January 2020</a:t>
            </a:r>
          </a:p>
          <a:p>
            <a:pPr>
              <a:spcAft>
                <a:spcPts val="600"/>
              </a:spcAft>
            </a:pPr>
            <a:r>
              <a:rPr lang="en-GB" dirty="0" smtClean="0"/>
              <a:t>3</a:t>
            </a:r>
            <a:r>
              <a:rPr lang="en-GB" baseline="30000" dirty="0" smtClean="0"/>
              <a:t>rd</a:t>
            </a:r>
            <a:r>
              <a:rPr lang="en-GB" dirty="0" smtClean="0"/>
              <a:t> Feb 2020 Boris Johnson insisted that transition will be completed by the end of the year, and either: </a:t>
            </a:r>
          </a:p>
          <a:p>
            <a:pPr lvl="1"/>
            <a:endParaRPr lang="en-GB" sz="1700" dirty="0"/>
          </a:p>
          <a:p>
            <a:pPr lvl="1"/>
            <a:endParaRPr lang="en-GB" dirty="0" smtClean="0"/>
          </a:p>
          <a:p>
            <a:pPr lvl="1"/>
            <a:endParaRPr lang="en-GB" dirty="0" smtClean="0"/>
          </a:p>
        </p:txBody>
      </p:sp>
      <p:pic>
        <p:nvPicPr>
          <p:cNvPr id="4" name="Picture 3"/>
          <p:cNvPicPr>
            <a:picLocks noChangeAspect="1"/>
          </p:cNvPicPr>
          <p:nvPr/>
        </p:nvPicPr>
        <p:blipFill>
          <a:blip r:embed="rId3"/>
          <a:stretch>
            <a:fillRect/>
          </a:stretch>
        </p:blipFill>
        <p:spPr>
          <a:xfrm>
            <a:off x="8118868" y="0"/>
            <a:ext cx="4073132" cy="2291137"/>
          </a:xfrm>
          <a:prstGeom prst="rect">
            <a:avLst/>
          </a:prstGeom>
        </p:spPr>
      </p:pic>
      <p:sp>
        <p:nvSpPr>
          <p:cNvPr id="5" name="Tijdelijke aanduiding voor tekst 4"/>
          <p:cNvSpPr>
            <a:spLocks noGrp="1"/>
          </p:cNvSpPr>
          <p:nvPr>
            <p:ph type="body" sz="quarter" idx="13"/>
          </p:nvPr>
        </p:nvSpPr>
        <p:spPr>
          <a:xfrm>
            <a:off x="-164380" y="2663687"/>
            <a:ext cx="11044713" cy="4013097"/>
          </a:xfrm>
        </p:spPr>
        <p:txBody>
          <a:bodyPr>
            <a:normAutofit/>
          </a:bodyPr>
          <a:lstStyle/>
          <a:p>
            <a:pPr lvl="1">
              <a:spcAft>
                <a:spcPts val="1000"/>
              </a:spcAft>
            </a:pPr>
            <a:r>
              <a:rPr lang="en-GB" sz="1800" dirty="0" smtClean="0"/>
              <a:t>UK </a:t>
            </a:r>
            <a:r>
              <a:rPr lang="en-GB" sz="1800" dirty="0"/>
              <a:t>and </a:t>
            </a:r>
            <a:r>
              <a:rPr lang="en-GB" sz="1800" dirty="0" smtClean="0"/>
              <a:t>EU will </a:t>
            </a:r>
            <a:r>
              <a:rPr lang="en-GB" sz="1800" dirty="0"/>
              <a:t>agree a deeper trading relationship on the lines of the free trade agreement </a:t>
            </a:r>
            <a:r>
              <a:rPr lang="en-GB" sz="1800" dirty="0" smtClean="0"/>
              <a:t>EU </a:t>
            </a:r>
            <a:r>
              <a:rPr lang="en-GB" sz="1800" dirty="0"/>
              <a:t>has with Canada, or </a:t>
            </a:r>
            <a:endParaRPr lang="en-GB" sz="1800" dirty="0" smtClean="0"/>
          </a:p>
          <a:p>
            <a:pPr lvl="1">
              <a:spcAft>
                <a:spcPts val="1000"/>
              </a:spcAft>
            </a:pPr>
            <a:r>
              <a:rPr lang="en-GB" sz="1800" dirty="0"/>
              <a:t>R</a:t>
            </a:r>
            <a:r>
              <a:rPr lang="en-GB" sz="1800" dirty="0" smtClean="0"/>
              <a:t>elationship </a:t>
            </a:r>
            <a:r>
              <a:rPr lang="en-GB" sz="1800" dirty="0"/>
              <a:t>will be based simply on the Withdrawal Agreement deal agreed in October 2019, including the Protocol on Ireland / Northern Ireland. </a:t>
            </a:r>
            <a:endParaRPr lang="en-GB" sz="1800" dirty="0" smtClean="0"/>
          </a:p>
          <a:p>
            <a:pPr lvl="1">
              <a:spcAft>
                <a:spcPts val="1000"/>
              </a:spcAft>
            </a:pPr>
            <a:r>
              <a:rPr lang="en-GB" sz="1800" dirty="0" smtClean="0"/>
              <a:t>In </a:t>
            </a:r>
            <a:r>
              <a:rPr lang="en-GB" sz="1800" dirty="0"/>
              <a:t>either event the UK will be leaving the single market and the customs union at the end of this year and stakeholders should prepare for that </a:t>
            </a:r>
            <a:r>
              <a:rPr lang="en-GB" sz="1800" dirty="0" smtClean="0"/>
              <a:t>reality</a:t>
            </a:r>
            <a:endParaRPr lang="en-GB" sz="1800" dirty="0"/>
          </a:p>
          <a:p>
            <a:pPr lvl="1">
              <a:spcAft>
                <a:spcPts val="1000"/>
              </a:spcAft>
            </a:pPr>
            <a:r>
              <a:rPr lang="en-GB" sz="1800" dirty="0" smtClean="0"/>
              <a:t>BJ stated that “</a:t>
            </a:r>
            <a:r>
              <a:rPr lang="en-GB" sz="1800" i="1" dirty="0" smtClean="0"/>
              <a:t>Future </a:t>
            </a:r>
            <a:r>
              <a:rPr lang="en-GB" sz="1800" i="1" dirty="0"/>
              <a:t>cooperation in other areas does not need to be managed through an international Treaty, still less through shared </a:t>
            </a:r>
            <a:r>
              <a:rPr lang="en-GB" sz="1800" i="1" dirty="0" smtClean="0"/>
              <a:t>institutions”</a:t>
            </a:r>
          </a:p>
          <a:p>
            <a:pPr lvl="1" defTabSz="893763">
              <a:spcAft>
                <a:spcPts val="1000"/>
              </a:spcAft>
              <a:tabLst>
                <a:tab pos="801688" algn="l"/>
              </a:tabLst>
            </a:pPr>
            <a:r>
              <a:rPr lang="en-GB" sz="1800" i="1" dirty="0" smtClean="0"/>
              <a:t> </a:t>
            </a:r>
            <a:r>
              <a:rPr lang="en-GB" sz="1800" dirty="0" smtClean="0"/>
              <a:t>He highlighted several areas of policy that this would apply to, including environment</a:t>
            </a:r>
          </a:p>
          <a:p>
            <a:pPr lvl="1"/>
            <a:endParaRPr lang="en-GB" sz="1800" dirty="0"/>
          </a:p>
          <a:p>
            <a:pPr lvl="1"/>
            <a:endParaRPr lang="en-GB" sz="1800" dirty="0" smtClean="0"/>
          </a:p>
          <a:p>
            <a:pPr lvl="1"/>
            <a:endParaRPr lang="en-GB" dirty="0" smtClean="0"/>
          </a:p>
        </p:txBody>
      </p:sp>
    </p:spTree>
    <p:extLst>
      <p:ext uri="{BB962C8B-B14F-4D97-AF65-F5344CB8AC3E}">
        <p14:creationId xmlns:p14="http://schemas.microsoft.com/office/powerpoint/2010/main" val="21048655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1"/>
          </p:nvPr>
        </p:nvSpPr>
        <p:spPr>
          <a:xfrm>
            <a:off x="5371115" y="363286"/>
            <a:ext cx="3678148" cy="457199"/>
          </a:xfrm>
        </p:spPr>
        <p:txBody>
          <a:bodyPr/>
          <a:lstStyle/>
          <a:p>
            <a:r>
              <a:rPr lang="en-GB" dirty="0">
                <a:solidFill>
                  <a:srgbClr val="0070C0"/>
                </a:solidFill>
              </a:rPr>
              <a:t> Brexit </a:t>
            </a:r>
            <a:r>
              <a:rPr lang="en-GB" dirty="0" smtClean="0">
                <a:solidFill>
                  <a:srgbClr val="0070C0"/>
                </a:solidFill>
              </a:rPr>
              <a:t>Update #2</a:t>
            </a:r>
            <a:endParaRPr lang="en-GB" dirty="0">
              <a:solidFill>
                <a:srgbClr val="0070C0"/>
              </a:solidFill>
            </a:endParaRPr>
          </a:p>
        </p:txBody>
      </p:sp>
      <p:sp>
        <p:nvSpPr>
          <p:cNvPr id="7" name="Tijdelijke aanduiding voor tekst 4"/>
          <p:cNvSpPr>
            <a:spLocks noGrp="1"/>
          </p:cNvSpPr>
          <p:nvPr>
            <p:ph type="body" sz="quarter" idx="13"/>
          </p:nvPr>
        </p:nvSpPr>
        <p:spPr>
          <a:xfrm>
            <a:off x="5232992" y="1074510"/>
            <a:ext cx="6746676" cy="5079710"/>
          </a:xfrm>
        </p:spPr>
        <p:txBody>
          <a:bodyPr>
            <a:normAutofit/>
          </a:bodyPr>
          <a:lstStyle/>
          <a:p>
            <a:pPr lvl="0">
              <a:spcAft>
                <a:spcPts val="1200"/>
              </a:spcAft>
            </a:pPr>
            <a:r>
              <a:rPr lang="en-GB" dirty="0"/>
              <a:t>HMG </a:t>
            </a:r>
            <a:r>
              <a:rPr lang="en-GB" dirty="0" smtClean="0"/>
              <a:t>will initially </a:t>
            </a:r>
            <a:r>
              <a:rPr lang="en-GB" dirty="0"/>
              <a:t>adopt all EU legislation, transpose into UK law then modify as </a:t>
            </a:r>
            <a:r>
              <a:rPr lang="en-GB" dirty="0" smtClean="0"/>
              <a:t>required</a:t>
            </a:r>
            <a:endParaRPr lang="en-GB" dirty="0"/>
          </a:p>
          <a:p>
            <a:pPr lvl="0">
              <a:spcAft>
                <a:spcPts val="1200"/>
              </a:spcAft>
            </a:pPr>
            <a:r>
              <a:rPr lang="en-GB" dirty="0"/>
              <a:t>Areas such as REACH </a:t>
            </a:r>
            <a:r>
              <a:rPr lang="en-GB" dirty="0" smtClean="0"/>
              <a:t>not </a:t>
            </a:r>
            <a:r>
              <a:rPr lang="en-GB" dirty="0"/>
              <a:t>included in </a:t>
            </a:r>
            <a:r>
              <a:rPr lang="en-GB" dirty="0" smtClean="0"/>
              <a:t>BREXIT </a:t>
            </a:r>
            <a:r>
              <a:rPr lang="en-GB" dirty="0"/>
              <a:t>negotiations and so separate UK systems needed</a:t>
            </a:r>
          </a:p>
          <a:p>
            <a:pPr lvl="0">
              <a:spcAft>
                <a:spcPts val="1200"/>
              </a:spcAft>
            </a:pPr>
            <a:r>
              <a:rPr lang="en-GB" dirty="0"/>
              <a:t>Divergence from EU regulations </a:t>
            </a:r>
            <a:r>
              <a:rPr lang="en-GB" dirty="0" smtClean="0"/>
              <a:t>looking </a:t>
            </a:r>
            <a:r>
              <a:rPr lang="en-GB" dirty="0"/>
              <a:t>highly likely</a:t>
            </a:r>
          </a:p>
          <a:p>
            <a:pPr lvl="0">
              <a:spcAft>
                <a:spcPts val="1200"/>
              </a:spcAft>
            </a:pPr>
            <a:r>
              <a:rPr lang="en-GB" dirty="0" smtClean="0"/>
              <a:t>Several </a:t>
            </a:r>
            <a:r>
              <a:rPr lang="en-GB" dirty="0"/>
              <a:t>areas critical to metal packaging, such as Environment are a devolved activity within the UK. </a:t>
            </a:r>
            <a:endParaRPr lang="en-GB" dirty="0" smtClean="0"/>
          </a:p>
          <a:p>
            <a:pPr lvl="0">
              <a:spcAft>
                <a:spcPts val="1200"/>
              </a:spcAft>
            </a:pPr>
            <a:r>
              <a:rPr lang="en-GB" dirty="0" smtClean="0"/>
              <a:t>Clear </a:t>
            </a:r>
            <a:r>
              <a:rPr lang="en-GB" dirty="0"/>
              <a:t>signs of </a:t>
            </a:r>
            <a:r>
              <a:rPr lang="en-GB" dirty="0" smtClean="0"/>
              <a:t>struggles </a:t>
            </a:r>
            <a:r>
              <a:rPr lang="en-GB" dirty="0"/>
              <a:t>between </a:t>
            </a:r>
            <a:r>
              <a:rPr lang="en-GB" dirty="0" smtClean="0"/>
              <a:t>devolved </a:t>
            </a:r>
            <a:r>
              <a:rPr lang="en-GB" dirty="0"/>
              <a:t>administrations and Westminster as to who is the most </a:t>
            </a:r>
            <a:r>
              <a:rPr lang="en-GB" dirty="0" smtClean="0"/>
              <a:t>sustainable</a:t>
            </a:r>
          </a:p>
          <a:p>
            <a:pPr lvl="0">
              <a:spcAft>
                <a:spcPts val="1200"/>
              </a:spcAft>
            </a:pPr>
            <a:r>
              <a:rPr lang="en-GB" dirty="0"/>
              <a:t>C</a:t>
            </a:r>
            <a:r>
              <a:rPr lang="en-GB" dirty="0" smtClean="0"/>
              <a:t>ould </a:t>
            </a:r>
            <a:r>
              <a:rPr lang="en-GB" dirty="0"/>
              <a:t>lead to serious issues for industry, DRS in Scotland being an excellent </a:t>
            </a:r>
            <a:r>
              <a:rPr lang="en-GB" dirty="0" smtClean="0"/>
              <a:t>example</a:t>
            </a:r>
            <a:endParaRPr lang="en-GB" dirty="0"/>
          </a:p>
          <a:p>
            <a:pPr lvl="1"/>
            <a:endParaRPr lang="en-GB" sz="1700" dirty="0"/>
          </a:p>
          <a:p>
            <a:pPr lvl="1"/>
            <a:endParaRPr lang="en-GB" dirty="0" smtClean="0"/>
          </a:p>
          <a:p>
            <a:pPr lvl="1"/>
            <a:endParaRPr lang="en-GB" dirty="0" smtClean="0"/>
          </a:p>
        </p:txBody>
      </p:sp>
      <p:pic>
        <p:nvPicPr>
          <p:cNvPr id="2" name="Picture 1"/>
          <p:cNvPicPr>
            <a:picLocks noChangeAspect="1"/>
          </p:cNvPicPr>
          <p:nvPr/>
        </p:nvPicPr>
        <p:blipFill>
          <a:blip r:embed="rId3"/>
          <a:stretch>
            <a:fillRect/>
          </a:stretch>
        </p:blipFill>
        <p:spPr>
          <a:xfrm>
            <a:off x="0" y="0"/>
            <a:ext cx="5175953" cy="6858000"/>
          </a:xfrm>
          <a:prstGeom prst="rect">
            <a:avLst/>
          </a:prstGeom>
        </p:spPr>
      </p:pic>
    </p:spTree>
    <p:extLst>
      <p:ext uri="{BB962C8B-B14F-4D97-AF65-F5344CB8AC3E}">
        <p14:creationId xmlns:p14="http://schemas.microsoft.com/office/powerpoint/2010/main" val="36932491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1"/>
          </p:nvPr>
        </p:nvSpPr>
        <p:spPr>
          <a:xfrm>
            <a:off x="394984" y="384920"/>
            <a:ext cx="3678148" cy="457199"/>
          </a:xfrm>
        </p:spPr>
        <p:txBody>
          <a:bodyPr/>
          <a:lstStyle/>
          <a:p>
            <a:r>
              <a:rPr lang="en-GB" dirty="0">
                <a:solidFill>
                  <a:srgbClr val="0070C0"/>
                </a:solidFill>
              </a:rPr>
              <a:t> Brexit L</a:t>
            </a:r>
            <a:r>
              <a:rPr lang="en-GB" dirty="0" smtClean="0">
                <a:solidFill>
                  <a:srgbClr val="0070C0"/>
                </a:solidFill>
              </a:rPr>
              <a:t>atest</a:t>
            </a:r>
            <a:endParaRPr lang="en-GB" dirty="0">
              <a:solidFill>
                <a:srgbClr val="0070C0"/>
              </a:solidFill>
            </a:endParaRPr>
          </a:p>
        </p:txBody>
      </p:sp>
      <p:sp>
        <p:nvSpPr>
          <p:cNvPr id="7" name="Tijdelijke aanduiding voor tekst 4"/>
          <p:cNvSpPr>
            <a:spLocks noGrp="1"/>
          </p:cNvSpPr>
          <p:nvPr>
            <p:ph type="body" sz="quarter" idx="13"/>
          </p:nvPr>
        </p:nvSpPr>
        <p:spPr>
          <a:xfrm>
            <a:off x="256860" y="965408"/>
            <a:ext cx="7777531" cy="1818888"/>
          </a:xfrm>
        </p:spPr>
        <p:txBody>
          <a:bodyPr>
            <a:normAutofit/>
          </a:bodyPr>
          <a:lstStyle/>
          <a:p>
            <a:pPr lvl="0"/>
            <a:r>
              <a:rPr lang="en-GB" dirty="0"/>
              <a:t>C</a:t>
            </a:r>
            <a:r>
              <a:rPr lang="en-GB" dirty="0" smtClean="0"/>
              <a:t>onflicting views around </a:t>
            </a:r>
            <a:r>
              <a:rPr lang="en-GB" dirty="0"/>
              <a:t>the need or otherwise to </a:t>
            </a:r>
            <a:r>
              <a:rPr lang="en-GB" dirty="0" smtClean="0"/>
              <a:t>extend </a:t>
            </a:r>
            <a:r>
              <a:rPr lang="en-GB" dirty="0"/>
              <a:t>transition period as a consequence of coronavirus</a:t>
            </a:r>
          </a:p>
          <a:p>
            <a:r>
              <a:rPr lang="en-GB" dirty="0" smtClean="0"/>
              <a:t>In a recent </a:t>
            </a:r>
            <a:r>
              <a:rPr lang="en-GB" dirty="0"/>
              <a:t>statement Downing Street indicated that the UK would refuse to extend the Brexit transition period, even if the EU requested </a:t>
            </a:r>
            <a:r>
              <a:rPr lang="en-GB" dirty="0" smtClean="0"/>
              <a:t>it</a:t>
            </a:r>
            <a:endParaRPr lang="en-GB" dirty="0"/>
          </a:p>
          <a:p>
            <a:pPr lvl="1"/>
            <a:endParaRPr lang="en-GB" sz="1800" dirty="0"/>
          </a:p>
          <a:p>
            <a:pPr lvl="1"/>
            <a:endParaRPr lang="en-GB" dirty="0" smtClean="0"/>
          </a:p>
          <a:p>
            <a:pPr lvl="1"/>
            <a:endParaRPr lang="en-GB" dirty="0" smtClean="0"/>
          </a:p>
        </p:txBody>
      </p:sp>
      <p:sp>
        <p:nvSpPr>
          <p:cNvPr id="5" name="Tijdelijke aanduiding voor tekst 4"/>
          <p:cNvSpPr>
            <a:spLocks noGrp="1"/>
          </p:cNvSpPr>
          <p:nvPr>
            <p:ph type="body" sz="quarter" idx="13"/>
          </p:nvPr>
        </p:nvSpPr>
        <p:spPr>
          <a:xfrm>
            <a:off x="256860" y="2748337"/>
            <a:ext cx="11044713" cy="3796302"/>
          </a:xfrm>
        </p:spPr>
        <p:txBody>
          <a:bodyPr>
            <a:normAutofit/>
          </a:bodyPr>
          <a:lstStyle/>
          <a:p>
            <a:r>
              <a:rPr lang="en-GB" dirty="0"/>
              <a:t>A spokesman said any extension would keep the UK bound by EU rules when it instead "needs flexibility" to deal with coronavirus</a:t>
            </a:r>
          </a:p>
          <a:p>
            <a:pPr lvl="0"/>
            <a:r>
              <a:rPr lang="en-GB" dirty="0"/>
              <a:t>On 15th April, UK and EU agreed to hold </a:t>
            </a:r>
            <a:r>
              <a:rPr lang="en-GB" dirty="0" smtClean="0"/>
              <a:t>3 </a:t>
            </a:r>
            <a:r>
              <a:rPr lang="en-GB" dirty="0"/>
              <a:t>further rounds of trade talks. Downing S</a:t>
            </a:r>
            <a:r>
              <a:rPr lang="en-GB" dirty="0" smtClean="0"/>
              <a:t>t </a:t>
            </a:r>
            <a:r>
              <a:rPr lang="en-GB" dirty="0"/>
              <a:t>added that an extension would "prolong the delay and uncertainty" around </a:t>
            </a:r>
            <a:r>
              <a:rPr lang="en-GB" dirty="0" smtClean="0"/>
              <a:t>Brexit</a:t>
            </a:r>
            <a:endParaRPr lang="en-GB" dirty="0"/>
          </a:p>
          <a:p>
            <a:pPr lvl="0"/>
            <a:r>
              <a:rPr lang="en-GB" dirty="0"/>
              <a:t>As part of </a:t>
            </a:r>
            <a:r>
              <a:rPr lang="en-GB" dirty="0" smtClean="0"/>
              <a:t>Make </a:t>
            </a:r>
            <a:r>
              <a:rPr lang="en-GB" dirty="0"/>
              <a:t>UK MPMA has been involved in a range of video </a:t>
            </a:r>
            <a:r>
              <a:rPr lang="en-GB" dirty="0" smtClean="0"/>
              <a:t>meetings on coronavirus</a:t>
            </a:r>
          </a:p>
          <a:p>
            <a:pPr lvl="0"/>
            <a:r>
              <a:rPr lang="en-GB" dirty="0" smtClean="0"/>
              <a:t>Make </a:t>
            </a:r>
            <a:r>
              <a:rPr lang="en-GB" dirty="0"/>
              <a:t>UK current position is not to use the coronavirus as a reason to ask for an extension to the transition period as </a:t>
            </a:r>
            <a:r>
              <a:rPr lang="en-GB" dirty="0" smtClean="0"/>
              <a:t>this </a:t>
            </a:r>
            <a:r>
              <a:rPr lang="en-GB" dirty="0"/>
              <a:t>approach </a:t>
            </a:r>
            <a:r>
              <a:rPr lang="en-GB" dirty="0" smtClean="0"/>
              <a:t>by others has been </a:t>
            </a:r>
            <a:r>
              <a:rPr lang="en-GB" dirty="0"/>
              <a:t>badly received by Government</a:t>
            </a:r>
          </a:p>
          <a:p>
            <a:pPr lvl="0"/>
            <a:r>
              <a:rPr lang="en-GB" dirty="0"/>
              <a:t>That said, </a:t>
            </a:r>
            <a:r>
              <a:rPr lang="en-GB" dirty="0" smtClean="0"/>
              <a:t>Make UK agree </a:t>
            </a:r>
            <a:r>
              <a:rPr lang="en-GB" dirty="0"/>
              <a:t>that this would be the sensible option and know that the more pragmatic in Government are well aware of this, and they suspect strong debate on the subject behind the scenes</a:t>
            </a:r>
          </a:p>
          <a:p>
            <a:pPr lvl="1"/>
            <a:endParaRPr lang="en-GB" sz="1800" dirty="0"/>
          </a:p>
          <a:p>
            <a:pPr lvl="1"/>
            <a:endParaRPr lang="en-GB" sz="1800" dirty="0" smtClean="0"/>
          </a:p>
          <a:p>
            <a:pPr lvl="1"/>
            <a:endParaRPr lang="en-GB" dirty="0" smtClean="0"/>
          </a:p>
        </p:txBody>
      </p:sp>
      <p:pic>
        <p:nvPicPr>
          <p:cNvPr id="2" name="Picture 1"/>
          <p:cNvPicPr>
            <a:picLocks noChangeAspect="1"/>
          </p:cNvPicPr>
          <p:nvPr/>
        </p:nvPicPr>
        <p:blipFill>
          <a:blip r:embed="rId3"/>
          <a:stretch>
            <a:fillRect/>
          </a:stretch>
        </p:blipFill>
        <p:spPr>
          <a:xfrm>
            <a:off x="8115300" y="0"/>
            <a:ext cx="4076700" cy="2293620"/>
          </a:xfrm>
          <a:prstGeom prst="rect">
            <a:avLst/>
          </a:prstGeom>
        </p:spPr>
      </p:pic>
    </p:spTree>
    <p:extLst>
      <p:ext uri="{BB962C8B-B14F-4D97-AF65-F5344CB8AC3E}">
        <p14:creationId xmlns:p14="http://schemas.microsoft.com/office/powerpoint/2010/main" val="2679901989"/>
      </p:ext>
    </p:extLst>
  </p:cSld>
  <p:clrMapOvr>
    <a:masterClrMapping/>
  </p:clrMapOvr>
  <p:timing>
    <p:tnLst>
      <p:par>
        <p:cTn id="1" dur="indefinite" restart="never" nodeType="tmRoot"/>
      </p:par>
    </p:tnLst>
  </p:timing>
</p:sld>
</file>

<file path=ppt/theme/theme1.xml><?xml version="1.0" encoding="utf-8"?>
<a:theme xmlns:a="http://schemas.openxmlformats.org/drawingml/2006/main" name="MPE_thema">
  <a:themeElements>
    <a:clrScheme name="MPE 4">
      <a:dk1>
        <a:srgbClr val="49525B"/>
      </a:dk1>
      <a:lt1>
        <a:srgbClr val="FFFFFF"/>
      </a:lt1>
      <a:dk2>
        <a:srgbClr val="49525B"/>
      </a:dk2>
      <a:lt2>
        <a:srgbClr val="FFFFFF"/>
      </a:lt2>
      <a:accent1>
        <a:srgbClr val="4596EC"/>
      </a:accent1>
      <a:accent2>
        <a:srgbClr val="FC8268"/>
      </a:accent2>
      <a:accent3>
        <a:srgbClr val="49525B"/>
      </a:accent3>
      <a:accent4>
        <a:srgbClr val="69BF3D"/>
      </a:accent4>
      <a:accent5>
        <a:srgbClr val="FEBFAF"/>
      </a:accent5>
      <a:accent6>
        <a:srgbClr val="9CCAF7"/>
      </a:accent6>
      <a:hlink>
        <a:srgbClr val="49525B"/>
      </a:hlink>
      <a:folHlink>
        <a:srgbClr val="9DA3A7"/>
      </a:folHlink>
    </a:clrScheme>
    <a:fontScheme name="Consolas-Verdana">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PE" id="{637D830F-0880-7548-A06B-E0AC49D8F133}" vid="{1FFD9271-C8EA-614F-9569-5E0A5E4BB14D}"/>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19779</TotalTime>
  <Words>7774</Words>
  <Application>Microsoft Office PowerPoint</Application>
  <PresentationFormat>Widescreen</PresentationFormat>
  <Paragraphs>795</Paragraphs>
  <Slides>54</Slides>
  <Notes>51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5" baseType="lpstr">
      <vt:lpstr>Arial</vt:lpstr>
      <vt:lpstr>Calibri</vt:lpstr>
      <vt:lpstr>Calibri Light</vt:lpstr>
      <vt:lpstr>Consolas</vt:lpstr>
      <vt:lpstr>inherit</vt:lpstr>
      <vt:lpstr>Symbol</vt:lpstr>
      <vt:lpstr>Times New Roman</vt:lpstr>
      <vt:lpstr>Verdana</vt:lpstr>
      <vt:lpstr>Wingdings</vt:lpstr>
      <vt:lpstr>MPE_thema</vt:lpstr>
      <vt:lpstr>Microsoft Excel Worksheet</vt:lpstr>
      <vt:lpstr>COUNCIL &amp; EXECUTIVE COMMITTEE MEETING  TO BE HELD ONLINE  ON WEDNESDAY 29TH APRIL 2020, COMMENCING AT 10.30AM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what can be done?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main title here</dc:title>
  <dc:creator>robert@mpma.org.uk</dc:creator>
  <cp:lastModifiedBy>Debbie</cp:lastModifiedBy>
  <cp:revision>251</cp:revision>
  <cp:lastPrinted>2019-11-18T21:30:35Z</cp:lastPrinted>
  <dcterms:created xsi:type="dcterms:W3CDTF">2017-07-11T10:37:30Z</dcterms:created>
  <dcterms:modified xsi:type="dcterms:W3CDTF">2020-04-28T16:11:15Z</dcterms:modified>
</cp:coreProperties>
</file>